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812" r:id="rId3"/>
    <p:sldId id="776" r:id="rId4"/>
    <p:sldId id="813" r:id="rId5"/>
    <p:sldId id="891" r:id="rId6"/>
    <p:sldId id="801" r:id="rId7"/>
    <p:sldId id="839" r:id="rId8"/>
    <p:sldId id="878" r:id="rId9"/>
    <p:sldId id="847" r:id="rId10"/>
    <p:sldId id="854" r:id="rId11"/>
    <p:sldId id="892" r:id="rId12"/>
    <p:sldId id="867" r:id="rId13"/>
    <p:sldId id="868" r:id="rId14"/>
    <p:sldId id="893" r:id="rId15"/>
    <p:sldId id="899" r:id="rId16"/>
    <p:sldId id="877" r:id="rId17"/>
    <p:sldId id="879" r:id="rId18"/>
    <p:sldId id="883" r:id="rId19"/>
    <p:sldId id="884" r:id="rId20"/>
    <p:sldId id="885" r:id="rId21"/>
    <p:sldId id="888" r:id="rId22"/>
    <p:sldId id="897" r:id="rId23"/>
    <p:sldId id="901" r:id="rId24"/>
    <p:sldId id="853" r:id="rId25"/>
    <p:sldId id="870" r:id="rId26"/>
    <p:sldId id="895" r:id="rId27"/>
    <p:sldId id="896" r:id="rId28"/>
    <p:sldId id="890" r:id="rId29"/>
    <p:sldId id="875" r:id="rId30"/>
    <p:sldId id="871" r:id="rId31"/>
    <p:sldId id="874" r:id="rId32"/>
    <p:sldId id="873" r:id="rId33"/>
    <p:sldId id="902" r:id="rId34"/>
    <p:sldId id="876" r:id="rId35"/>
    <p:sldId id="900" r:id="rId36"/>
    <p:sldId id="887" r:id="rId37"/>
    <p:sldId id="882" r:id="rId38"/>
    <p:sldId id="880" r:id="rId39"/>
    <p:sldId id="881" r:id="rId40"/>
    <p:sldId id="898" r:id="rId41"/>
    <p:sldId id="835" r:id="rId42"/>
    <p:sldId id="824" r:id="rId43"/>
    <p:sldId id="774" r:id="rId44"/>
    <p:sldId id="866" r:id="rId45"/>
    <p:sldId id="855" r:id="rId46"/>
    <p:sldId id="780" r:id="rId47"/>
    <p:sldId id="790" r:id="rId48"/>
    <p:sldId id="315" r:id="rId49"/>
    <p:sldId id="26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812"/>
            <p14:sldId id="776"/>
          </p14:sldIdLst>
        </p14:section>
        <p14:section name="What is Reproducible Science?" id="{30F8BEF1-0AA5-974B-A4BD-4D0BC170E66F}">
          <p14:sldIdLst>
            <p14:sldId id="813"/>
            <p14:sldId id="891"/>
            <p14:sldId id="801"/>
            <p14:sldId id="839"/>
            <p14:sldId id="878"/>
          </p14:sldIdLst>
        </p14:section>
        <p14:section name="Lessons Learned" id="{61BE0B7B-5DE8-4046-AC39-5DA8E0CBF450}">
          <p14:sldIdLst>
            <p14:sldId id="847"/>
            <p14:sldId id="854"/>
            <p14:sldId id="892"/>
            <p14:sldId id="867"/>
            <p14:sldId id="868"/>
            <p14:sldId id="893"/>
            <p14:sldId id="899"/>
            <p14:sldId id="877"/>
            <p14:sldId id="879"/>
            <p14:sldId id="883"/>
            <p14:sldId id="884"/>
            <p14:sldId id="885"/>
            <p14:sldId id="888"/>
            <p14:sldId id="897"/>
            <p14:sldId id="901"/>
            <p14:sldId id="853"/>
          </p14:sldIdLst>
        </p14:section>
        <p14:section name="Advanced Usage" id="{21FFC56B-0E61-9A4B-8321-049F8862369B}">
          <p14:sldIdLst>
            <p14:sldId id="870"/>
            <p14:sldId id="895"/>
            <p14:sldId id="896"/>
            <p14:sldId id="890"/>
            <p14:sldId id="875"/>
            <p14:sldId id="871"/>
            <p14:sldId id="874"/>
            <p14:sldId id="873"/>
            <p14:sldId id="902"/>
            <p14:sldId id="876"/>
            <p14:sldId id="900"/>
            <p14:sldId id="887"/>
            <p14:sldId id="882"/>
            <p14:sldId id="880"/>
            <p14:sldId id="881"/>
            <p14:sldId id="898"/>
          </p14:sldIdLst>
        </p14:section>
        <p14:section name="Reproducible Data" id="{48606584-0790-A44C-A792-4C5047B9AE70}">
          <p14:sldIdLst>
            <p14:sldId id="835"/>
            <p14:sldId id="824"/>
            <p14:sldId id="774"/>
            <p14:sldId id="866"/>
            <p14:sldId id="855"/>
            <p14:sldId id="780"/>
            <p14:sldId id="790"/>
          </p14:sldIdLst>
        </p14:section>
        <p14:section name="Closing" id="{67CB450F-D6A2-894A-ABD1-4EF2174FA675}">
          <p14:sldIdLst>
            <p14:sldId id="315"/>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9A0C"/>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28"/>
    <p:restoredTop sz="84378"/>
  </p:normalViewPr>
  <p:slideViewPr>
    <p:cSldViewPr snapToGrid="0" snapToObjects="1">
      <p:cViewPr varScale="1">
        <p:scale>
          <a:sx n="134" d="100"/>
          <a:sy n="134" d="100"/>
        </p:scale>
        <p:origin x="4024"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3/3/23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nam02.safelinks.protection.outlook.com/?url=https%3A%2F%2Fucf.qualtrics.com%2Fjfe%2Fform%2FSV_0AL2md8bJpwxuBM&amp;data=05%7C01%7CNelson.Roque%40ucf.edu%7Cf54323f53bd14fc1d48108db18dc391f%7Cbb932f15ef3842ba91fcf3c59d5dd1f1%7C0%7C0%7C638131106374667630%7CUnknown%7CTWFpbGZsb3d8eyJWIjoiMC4wLjAwMDAiLCJQIjoiV2luMzIiLCJBTiI6Ik1haWwiLCJXVCI6Mn0%3D%7C3000%7C%7C%7C&amp;sdata=UIRa%2FIWqZGVYmfkakxBEkpbqiUpT8XUUNH9R%2FMSQjoU%3D&amp;reserved=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nelsonroque/contextlab_qualtrics_workshop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800"/>
              </a:spcAft>
            </a:pPr>
            <a:r>
              <a:rPr lang="en-US" sz="1800" b="1" i="0" u="none" strike="noStrike" dirty="0">
                <a:solidFill>
                  <a:srgbClr val="070706"/>
                </a:solidFill>
                <a:effectLst/>
                <a:latin typeface="inherit"/>
              </a:rPr>
              <a:t>Qualtrics</a:t>
            </a:r>
            <a:r>
              <a:rPr lang="en-US" sz="1800" b="1" i="0" u="none" strike="noStrike" dirty="0">
                <a:solidFill>
                  <a:srgbClr val="000000"/>
                </a:solidFill>
                <a:effectLst/>
                <a:latin typeface="inherit"/>
              </a:rPr>
              <a:t> for Research Data Collection</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Friday, March 3, 2023 3 p.m. to 4 p.m.</a:t>
            </a:r>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Virtual workshop</a:t>
            </a:r>
          </a:p>
          <a:p>
            <a:pPr marL="0" marR="0" algn="l">
              <a:spcBef>
                <a:spcPts val="0"/>
              </a:spcBef>
              <a:spcAft>
                <a:spcPts val="800"/>
              </a:spcAft>
            </a:pPr>
            <a:r>
              <a:rPr lang="en-US" sz="1800" b="0" i="0" u="none" strike="noStrike" dirty="0">
                <a:solidFill>
                  <a:srgbClr val="070706"/>
                </a:solidFill>
                <a:effectLst/>
                <a:latin typeface="inherit"/>
              </a:rPr>
              <a:t>Qualtrics</a:t>
            </a:r>
            <a:r>
              <a:rPr lang="en-US" sz="1800" b="0" i="0" u="none" strike="noStrike" dirty="0">
                <a:solidFill>
                  <a:srgbClr val="000000"/>
                </a:solidFill>
                <a:effectLst/>
                <a:latin typeface="inherit"/>
              </a:rPr>
              <a:t> is a tool frequently used for research data collection through surveys. This workshop will teach survey design tips for reproducible survey research; and data wrangling of </a:t>
            </a:r>
            <a:r>
              <a:rPr lang="en-US" sz="1800" b="0" i="0" u="none" strike="noStrike" dirty="0" err="1">
                <a:solidFill>
                  <a:srgbClr val="070706"/>
                </a:solidFill>
                <a:effectLst/>
                <a:latin typeface="inherit"/>
              </a:rPr>
              <a:t>Qualtrics</a:t>
            </a:r>
            <a:r>
              <a:rPr lang="en-US" sz="1800" b="0" i="0" u="none" strike="noStrike" dirty="0" err="1">
                <a:solidFill>
                  <a:srgbClr val="000000"/>
                </a:solidFill>
                <a:effectLst/>
                <a:latin typeface="inherit"/>
              </a:rPr>
              <a:t>data</a:t>
            </a:r>
            <a:r>
              <a:rPr lang="en-US" sz="1800" b="0" i="0" u="none" strike="noStrike" dirty="0">
                <a:solidFill>
                  <a:srgbClr val="000000"/>
                </a:solidFill>
                <a:effectLst/>
                <a:latin typeface="inherit"/>
              </a:rPr>
              <a:t> – the process of cleaning and transforming raw data into data suitable for analysis.</a:t>
            </a:r>
            <a:endParaRPr lang="en-US" sz="1800" b="0" i="0" u="none" strike="noStrike" dirty="0">
              <a:solidFill>
                <a:srgbClr val="000000"/>
              </a:solidFill>
              <a:effectLst/>
              <a:latin typeface="Calibri" panose="020F0502020204030204" pitchFamily="34" charset="0"/>
            </a:endParaRPr>
          </a:p>
          <a:p>
            <a:pPr marL="0" marR="0" algn="l">
              <a:spcBef>
                <a:spcPts val="0"/>
              </a:spcBef>
              <a:spcAft>
                <a:spcPts val="800"/>
              </a:spcAft>
            </a:pPr>
            <a:endParaRPr lang="en-US" sz="1800" b="0" i="0" u="none" strike="noStrike" dirty="0">
              <a:solidFill>
                <a:srgbClr val="000000"/>
              </a:solidFill>
              <a:effectLst/>
              <a:latin typeface="Calibri" panose="020F0502020204030204" pitchFamily="34" charset="0"/>
            </a:endParaRPr>
          </a:p>
          <a:p>
            <a:pPr marL="0" marR="0" algn="l">
              <a:spcBef>
                <a:spcPts val="0"/>
              </a:spcBef>
              <a:spcAft>
                <a:spcPts val="800"/>
              </a:spcAft>
            </a:pPr>
            <a:r>
              <a:rPr lang="en-US" sz="1800" b="0" i="0" u="none" strike="noStrike" dirty="0">
                <a:solidFill>
                  <a:srgbClr val="000000"/>
                </a:solidFill>
                <a:effectLst/>
                <a:latin typeface="Calibri" panose="020F0502020204030204" pitchFamily="34" charset="0"/>
              </a:rPr>
              <a:t>Registration link: </a:t>
            </a:r>
            <a:br>
              <a:rPr lang="en-US" sz="1800" b="0" i="0" u="none" strike="noStrike" dirty="0">
                <a:solidFill>
                  <a:srgbClr val="000000"/>
                </a:solidFill>
                <a:effectLst/>
                <a:latin typeface="Calibri" panose="020F0502020204030204" pitchFamily="34" charset="0"/>
              </a:rPr>
            </a:br>
            <a:r>
              <a:rPr lang="en-US" sz="1800" b="0" i="0" u="sng" strike="noStrike" dirty="0">
                <a:solidFill>
                  <a:srgbClr val="0563C1"/>
                </a:solidFill>
                <a:effectLst/>
                <a:latin typeface="inherit"/>
                <a:hlinkClick r:id="rId3" tooltip="Original URL:&#10;https://ucf.qualtrics.com/jfe/form/SV_0AL2md8bJpwxuBM&#10;&#10;Click to follow link."/>
              </a:rPr>
              <a:t>https://</a:t>
            </a:r>
            <a:r>
              <a:rPr lang="en-US" sz="1800" b="0" i="0" u="sng" strike="noStrike" dirty="0">
                <a:solidFill>
                  <a:srgbClr val="070706"/>
                </a:solidFill>
                <a:effectLst/>
                <a:latin typeface="inherit"/>
                <a:hlinkClick r:id="rId3" tooltip="Original URL:&#10;https://ucf.qualtrics.com/jfe/form/SV_0AL2md8bJpwxuBM&#10;&#10;Click to follow link."/>
              </a:rPr>
              <a:t>ucf</a:t>
            </a:r>
            <a:r>
              <a:rPr lang="en-US" sz="1800" b="0" i="0" u="sng" strike="noStrike" dirty="0">
                <a:solidFill>
                  <a:srgbClr val="0563C1"/>
                </a:solidFill>
                <a:effectLst/>
                <a:latin typeface="inherit"/>
                <a:hlinkClick r:id="rId3" tooltip="Original URL:&#10;https://ucf.qualtrics.com/jfe/form/SV_0AL2md8bJpwxuBM&#10;&#10;Click to follow link."/>
              </a:rPr>
              <a:t>.</a:t>
            </a:r>
            <a:r>
              <a:rPr lang="en-US" sz="1800" b="0" i="0" u="sng" strike="noStrike" dirty="0">
                <a:solidFill>
                  <a:srgbClr val="070706"/>
                </a:solidFill>
                <a:effectLst/>
                <a:latin typeface="inherit"/>
                <a:hlinkClick r:id="rId3" tooltip="Original URL:&#10;https://ucf.qualtrics.com/jfe/form/SV_0AL2md8bJpwxuBM&#10;&#10;Click to follow link."/>
              </a:rPr>
              <a:t>qualtrics</a:t>
            </a:r>
            <a:r>
              <a:rPr lang="en-US" sz="1800" b="0" i="0" u="sng" strike="noStrike" dirty="0">
                <a:solidFill>
                  <a:srgbClr val="0563C1"/>
                </a:solidFill>
                <a:effectLst/>
                <a:latin typeface="inherit"/>
                <a:hlinkClick r:id="rId3" tooltip="Original URL:&#10;https://ucf.qualtrics.com/jfe/form/SV_0AL2md8bJpwxuBM&#10;&#10;Click to follow link."/>
              </a:rPr>
              <a:t>.com/jfe/form/SV_0AL2md8bJpwxuBM</a:t>
            </a:r>
            <a:endParaRPr lang="en-US" sz="1800" b="0" i="0" u="none" strike="noStrike" dirty="0">
              <a:solidFill>
                <a:srgbClr val="000000"/>
              </a:solidFill>
              <a:effectLst/>
              <a:latin typeface="Calibri" panose="020F050202020403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https://researcher-</a:t>
            </a:r>
            <a:r>
              <a:rPr lang="en-US" dirty="0" err="1"/>
              <a:t>help.prolific.co</a:t>
            </a:r>
            <a:r>
              <a:rPr lang="en-US" dirty="0"/>
              <a:t>/</a:t>
            </a:r>
            <a:r>
              <a:rPr lang="en-US" dirty="0" err="1"/>
              <a:t>hc</a:t>
            </a:r>
            <a:r>
              <a:rPr lang="en-US" dirty="0"/>
              <a:t>/</a:t>
            </a:r>
            <a:r>
              <a:rPr lang="en-US" dirty="0" err="1"/>
              <a:t>en-gb</a:t>
            </a:r>
            <a:r>
              <a:rPr lang="en-US" dirty="0"/>
              <a:t>/articles/360009223553-Prolific-s-Attention-and-Comprehension-Check-Policy#h_01FS4DYYVP24GDYK7D0A8PSYF8</a:t>
            </a:r>
          </a:p>
        </p:txBody>
      </p:sp>
      <p:sp>
        <p:nvSpPr>
          <p:cNvPr id="4" name="Slide Number Placeholder 3"/>
          <p:cNvSpPr>
            <a:spLocks noGrp="1"/>
          </p:cNvSpPr>
          <p:nvPr>
            <p:ph type="sldNum" sz="quarter" idx="5"/>
          </p:nvPr>
        </p:nvSpPr>
        <p:spPr/>
        <p:txBody>
          <a:bodyPr/>
          <a:lstStyle/>
          <a:p>
            <a:fld id="{F4390BA5-5D47-C842-959B-D30D0B1E247D}" type="slidenum">
              <a:rPr lang="en-US" smtClean="0"/>
              <a:t>20</a:t>
            </a:fld>
            <a:endParaRPr lang="en-US"/>
          </a:p>
        </p:txBody>
      </p:sp>
    </p:spTree>
    <p:extLst>
      <p:ext uri="{BB962C8B-B14F-4D97-AF65-F5344CB8AC3E}">
        <p14:creationId xmlns:p14="http://schemas.microsoft.com/office/powerpoint/2010/main" val="2399937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Demo survey to generate data for workshop: https://</a:t>
            </a:r>
            <a:r>
              <a:rPr lang="en-US" sz="1200" b="0" i="0" kern="1200" dirty="0" err="1">
                <a:solidFill>
                  <a:schemeClr val="tx1"/>
                </a:solidFill>
                <a:effectLst/>
                <a:latin typeface="+mn-lt"/>
                <a:ea typeface="+mn-ea"/>
                <a:cs typeface="+mn-cs"/>
              </a:rPr>
              <a:t>ucf.qualtrics.com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jfe</a:t>
            </a:r>
            <a:r>
              <a:rPr lang="en-US" sz="1200" b="0" i="0" kern="1200" dirty="0">
                <a:solidFill>
                  <a:schemeClr val="tx1"/>
                </a:solidFill>
                <a:effectLst/>
                <a:latin typeface="+mn-lt"/>
                <a:ea typeface="+mn-ea"/>
                <a:cs typeface="+mn-cs"/>
              </a:rPr>
              <a:t>/form/SV_9RnmgYsz6coyhca</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24</a:t>
            </a:fld>
            <a:endParaRPr lang="en-US"/>
          </a:p>
        </p:txBody>
      </p:sp>
    </p:spTree>
    <p:extLst>
      <p:ext uri="{BB962C8B-B14F-4D97-AF65-F5344CB8AC3E}">
        <p14:creationId xmlns:p14="http://schemas.microsoft.com/office/powerpoint/2010/main" val="3508619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33</a:t>
            </a:fld>
            <a:endParaRPr lang="en-US"/>
          </a:p>
        </p:txBody>
      </p:sp>
    </p:spTree>
    <p:extLst>
      <p:ext uri="{BB962C8B-B14F-4D97-AF65-F5344CB8AC3E}">
        <p14:creationId xmlns:p14="http://schemas.microsoft.com/office/powerpoint/2010/main" val="615520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chat, have you used? As poll</a:t>
            </a:r>
          </a:p>
        </p:txBody>
      </p:sp>
      <p:sp>
        <p:nvSpPr>
          <p:cNvPr id="4" name="Slide Number Placeholder 3"/>
          <p:cNvSpPr>
            <a:spLocks noGrp="1"/>
          </p:cNvSpPr>
          <p:nvPr>
            <p:ph type="sldNum" sz="quarter" idx="5"/>
          </p:nvPr>
        </p:nvSpPr>
        <p:spPr/>
        <p:txBody>
          <a:bodyPr/>
          <a:lstStyle/>
          <a:p>
            <a:fld id="{F4390BA5-5D47-C842-959B-D30D0B1E247D}" type="slidenum">
              <a:rPr lang="en-US" smtClean="0"/>
              <a:t>37</a:t>
            </a:fld>
            <a:endParaRPr lang="en-US"/>
          </a:p>
        </p:txBody>
      </p:sp>
    </p:spTree>
    <p:extLst>
      <p:ext uri="{BB962C8B-B14F-4D97-AF65-F5344CB8AC3E}">
        <p14:creationId xmlns:p14="http://schemas.microsoft.com/office/powerpoint/2010/main" val="44721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www.prolific.co</a:t>
            </a:r>
            <a:r>
              <a:rPr lang="en-US" dirty="0"/>
              <a:t>/blog/</a:t>
            </a:r>
            <a:r>
              <a:rPr lang="en-US" dirty="0" err="1"/>
              <a:t>qualtrics</a:t>
            </a:r>
            <a:r>
              <a:rPr lang="en-US" dirty="0"/>
              <a:t>-</a:t>
            </a:r>
            <a:r>
              <a:rPr lang="en-US" dirty="0" err="1"/>
              <a:t>surveymonkey</a:t>
            </a:r>
            <a:r>
              <a:rPr lang="en-US" dirty="0"/>
              <a:t>-prolific-higher-quality-data</a:t>
            </a:r>
          </a:p>
        </p:txBody>
      </p:sp>
      <p:sp>
        <p:nvSpPr>
          <p:cNvPr id="4" name="Slide Number Placeholder 3"/>
          <p:cNvSpPr>
            <a:spLocks noGrp="1"/>
          </p:cNvSpPr>
          <p:nvPr>
            <p:ph type="sldNum" sz="quarter" idx="5"/>
          </p:nvPr>
        </p:nvSpPr>
        <p:spPr/>
        <p:txBody>
          <a:bodyPr/>
          <a:lstStyle/>
          <a:p>
            <a:fld id="{F4390BA5-5D47-C842-959B-D30D0B1E247D}" type="slidenum">
              <a:rPr lang="en-US" smtClean="0"/>
              <a:t>38</a:t>
            </a:fld>
            <a:endParaRPr lang="en-US"/>
          </a:p>
        </p:txBody>
      </p:sp>
    </p:spTree>
    <p:extLst>
      <p:ext uri="{BB962C8B-B14F-4D97-AF65-F5344CB8AC3E}">
        <p14:creationId xmlns:p14="http://schemas.microsoft.com/office/powerpoint/2010/main" val="3320545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used on SONA as well</a:t>
            </a:r>
          </a:p>
        </p:txBody>
      </p:sp>
      <p:sp>
        <p:nvSpPr>
          <p:cNvPr id="4" name="Slide Number Placeholder 3"/>
          <p:cNvSpPr>
            <a:spLocks noGrp="1"/>
          </p:cNvSpPr>
          <p:nvPr>
            <p:ph type="sldNum" sz="quarter" idx="5"/>
          </p:nvPr>
        </p:nvSpPr>
        <p:spPr/>
        <p:txBody>
          <a:bodyPr/>
          <a:lstStyle/>
          <a:p>
            <a:fld id="{F4390BA5-5D47-C842-959B-D30D0B1E247D}" type="slidenum">
              <a:rPr lang="en-US" smtClean="0"/>
              <a:t>39</a:t>
            </a:fld>
            <a:endParaRPr lang="en-US"/>
          </a:p>
        </p:txBody>
      </p:sp>
    </p:spTree>
    <p:extLst>
      <p:ext uri="{BB962C8B-B14F-4D97-AF65-F5344CB8AC3E}">
        <p14:creationId xmlns:p14="http://schemas.microsoft.com/office/powerpoint/2010/main" val="3762828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used on SONA as well</a:t>
            </a:r>
          </a:p>
        </p:txBody>
      </p:sp>
      <p:sp>
        <p:nvSpPr>
          <p:cNvPr id="4" name="Slide Number Placeholder 3"/>
          <p:cNvSpPr>
            <a:spLocks noGrp="1"/>
          </p:cNvSpPr>
          <p:nvPr>
            <p:ph type="sldNum" sz="quarter" idx="5"/>
          </p:nvPr>
        </p:nvSpPr>
        <p:spPr/>
        <p:txBody>
          <a:bodyPr/>
          <a:lstStyle/>
          <a:p>
            <a:fld id="{F4390BA5-5D47-C842-959B-D30D0B1E247D}" type="slidenum">
              <a:rPr lang="en-US" smtClean="0"/>
              <a:t>40</a:t>
            </a:fld>
            <a:endParaRPr lang="en-US"/>
          </a:p>
        </p:txBody>
      </p:sp>
    </p:spTree>
    <p:extLst>
      <p:ext uri="{BB962C8B-B14F-4D97-AF65-F5344CB8AC3E}">
        <p14:creationId xmlns:p14="http://schemas.microsoft.com/office/powerpoint/2010/main" val="171210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42</a:t>
            </a:fld>
            <a:endParaRPr lang="en-US"/>
          </a:p>
        </p:txBody>
      </p:sp>
    </p:spTree>
    <p:extLst>
      <p:ext uri="{BB962C8B-B14F-4D97-AF65-F5344CB8AC3E}">
        <p14:creationId xmlns:p14="http://schemas.microsoft.com/office/powerpoint/2010/main" val="41663622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43</a:t>
            </a:fld>
            <a:endParaRPr lang="en-US"/>
          </a:p>
        </p:txBody>
      </p:sp>
    </p:spTree>
    <p:extLst>
      <p:ext uri="{BB962C8B-B14F-4D97-AF65-F5344CB8AC3E}">
        <p14:creationId xmlns:p14="http://schemas.microsoft.com/office/powerpoint/2010/main" val="66881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Demo survey to generate data for workshop: https://</a:t>
            </a:r>
            <a:r>
              <a:rPr lang="en-US" sz="1200" b="0" i="0" kern="1200" dirty="0" err="1">
                <a:solidFill>
                  <a:schemeClr val="tx1"/>
                </a:solidFill>
                <a:effectLst/>
                <a:latin typeface="+mn-lt"/>
                <a:ea typeface="+mn-ea"/>
                <a:cs typeface="+mn-cs"/>
              </a:rPr>
              <a:t>ucf.qualtrics.com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jfe</a:t>
            </a:r>
            <a:r>
              <a:rPr lang="en-US" sz="1200" b="0" i="0" kern="1200" dirty="0">
                <a:solidFill>
                  <a:schemeClr val="tx1"/>
                </a:solidFill>
                <a:effectLst/>
                <a:latin typeface="+mn-lt"/>
                <a:ea typeface="+mn-ea"/>
                <a:cs typeface="+mn-cs"/>
              </a:rPr>
              <a:t>/form/SV_9RnmgYsz6coyhca</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44</a:t>
            </a:fld>
            <a:endParaRPr lang="en-US"/>
          </a:p>
        </p:txBody>
      </p:sp>
    </p:spTree>
    <p:extLst>
      <p:ext uri="{BB962C8B-B14F-4D97-AF65-F5344CB8AC3E}">
        <p14:creationId xmlns:p14="http://schemas.microsoft.com/office/powerpoint/2010/main" val="211133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3"/>
              </a:rPr>
              <a:t>https://github.com/nelsonroque/contextlab_qualtrics_workshops</a:t>
            </a:r>
            <a:r>
              <a:rPr lang="en-US" sz="1200" dirty="0"/>
              <a:t> </a:t>
            </a: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a:t>
            </a:fld>
            <a:endParaRPr lang="en-US"/>
          </a:p>
        </p:txBody>
      </p:sp>
    </p:spTree>
    <p:extLst>
      <p:ext uri="{BB962C8B-B14F-4D97-AF65-F5344CB8AC3E}">
        <p14:creationId xmlns:p14="http://schemas.microsoft.com/office/powerpoint/2010/main" val="1743891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45</a:t>
            </a:fld>
            <a:endParaRPr lang="en-US"/>
          </a:p>
        </p:txBody>
      </p:sp>
    </p:spTree>
    <p:extLst>
      <p:ext uri="{BB962C8B-B14F-4D97-AF65-F5344CB8AC3E}">
        <p14:creationId xmlns:p14="http://schemas.microsoft.com/office/powerpoint/2010/main" val="304814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Scipts</a:t>
            </a:r>
            <a:r>
              <a:rPr lang="en-US" dirty="0"/>
              <a:t> we will </a:t>
            </a:r>
            <a:r>
              <a:rPr lang="en-US"/>
              <a:t>go over</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/blob/main/scripts/03-r-basics.Rmd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/blob/main/scripts/04-r-pipeline.Rmd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/blob/main/scripts/05-date-manipulation.Rmd</a:t>
            </a:r>
          </a:p>
        </p:txBody>
      </p:sp>
      <p:sp>
        <p:nvSpPr>
          <p:cNvPr id="4" name="Slide Number Placeholder 3"/>
          <p:cNvSpPr>
            <a:spLocks noGrp="1"/>
          </p:cNvSpPr>
          <p:nvPr>
            <p:ph type="sldNum" sz="quarter" idx="5"/>
          </p:nvPr>
        </p:nvSpPr>
        <p:spPr/>
        <p:txBody>
          <a:bodyPr/>
          <a:lstStyle/>
          <a:p>
            <a:fld id="{F4390BA5-5D47-C842-959B-D30D0B1E247D}" type="slidenum">
              <a:rPr lang="en-US" smtClean="0"/>
              <a:t>47</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3" name="Google Shape;843;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026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reproducibility crisis (Ioannidis, 2005; Open Science Collaboration, 2015) has emerged as a threat to the scientific enterprise. </a:t>
            </a:r>
          </a:p>
          <a:p>
            <a:pPr lvl="1"/>
            <a:r>
              <a:rPr lang="en-US" sz="1900" dirty="0"/>
              <a:t>Ioannidis, John P A. 2005. “Why Most Published Research Findings Are False.” </a:t>
            </a:r>
            <a:r>
              <a:rPr lang="en-US" sz="1900" dirty="0" err="1"/>
              <a:t>PLoS</a:t>
            </a:r>
            <a:r>
              <a:rPr lang="en-US" sz="1900" dirty="0"/>
              <a:t> Medicine 2 (8): e124. doi:10.1371/journal.pmed.0020124.</a:t>
            </a:r>
          </a:p>
          <a:p>
            <a:pPr lvl="1"/>
            <a:r>
              <a:rPr lang="en-US" sz="1900" dirty="0" err="1"/>
              <a:t>Munafò</a:t>
            </a:r>
            <a:r>
              <a:rPr lang="en-US" sz="1900" dirty="0"/>
              <a:t>, M. R., </a:t>
            </a:r>
            <a:r>
              <a:rPr lang="en-US" sz="1900" dirty="0" err="1"/>
              <a:t>Nosek</a:t>
            </a:r>
            <a:r>
              <a:rPr lang="en-US" sz="1900" dirty="0"/>
              <a:t>, B. A., Bishop, D. V., Button, K. S., Chambers, C. D., </a:t>
            </a:r>
            <a:r>
              <a:rPr lang="en-US" sz="1900" dirty="0" err="1"/>
              <a:t>Percie</a:t>
            </a:r>
            <a:r>
              <a:rPr lang="en-US" sz="1900" dirty="0"/>
              <a:t> du </a:t>
            </a:r>
            <a:r>
              <a:rPr lang="en-US" sz="1900" dirty="0" err="1"/>
              <a:t>Sert</a:t>
            </a:r>
            <a:r>
              <a:rPr lang="en-US" sz="1900" dirty="0"/>
              <a:t>, N., ... &amp; Ioannidis, J. (2017). A manifesto for reproducible science. </a:t>
            </a:r>
            <a:r>
              <a:rPr lang="en-US" sz="1900" i="1" dirty="0"/>
              <a:t>Nature human </a:t>
            </a:r>
            <a:r>
              <a:rPr lang="en-US" sz="1900" i="1" dirty="0" err="1"/>
              <a:t>behaviour</a:t>
            </a:r>
            <a:r>
              <a:rPr lang="en-US" sz="1900" dirty="0"/>
              <a:t>, </a:t>
            </a:r>
            <a:r>
              <a:rPr lang="en-US" sz="1900" i="1" dirty="0"/>
              <a:t>1</a:t>
            </a:r>
            <a:r>
              <a:rPr lang="en-US" sz="1900" dirty="0"/>
              <a:t>(1), 1-9.</a:t>
            </a:r>
          </a:p>
          <a:p>
            <a:pPr lvl="1"/>
            <a:r>
              <a:rPr lang="en-US" sz="1900" dirty="0"/>
              <a:t>Open Science Collaboration. 2015. “Estimating the Reproducibility of Psychological Science.” Science 349 (6251): aac4716–aac4716. doi:10.1126/science.aac4716.</a:t>
            </a: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a:t>
            </a:fld>
            <a:endParaRPr lang="en-US"/>
          </a:p>
        </p:txBody>
      </p:sp>
    </p:spTree>
    <p:extLst>
      <p:ext uri="{BB962C8B-B14F-4D97-AF65-F5344CB8AC3E}">
        <p14:creationId xmlns:p14="http://schemas.microsoft.com/office/powerpoint/2010/main" val="2585572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this: https://</a:t>
            </a:r>
            <a:r>
              <a:rPr lang="en-US" dirty="0" err="1"/>
              <a:t>www.displayr.com</a:t>
            </a:r>
            <a:r>
              <a:rPr lang="en-US" dirty="0"/>
              <a:t>/what-is-reproducible-research/</a:t>
            </a:r>
          </a:p>
        </p:txBody>
      </p:sp>
      <p:sp>
        <p:nvSpPr>
          <p:cNvPr id="4" name="Slide Number Placeholder 3"/>
          <p:cNvSpPr>
            <a:spLocks noGrp="1"/>
          </p:cNvSpPr>
          <p:nvPr>
            <p:ph type="sldNum" sz="quarter" idx="5"/>
          </p:nvPr>
        </p:nvSpPr>
        <p:spPr/>
        <p:txBody>
          <a:bodyPr/>
          <a:lstStyle/>
          <a:p>
            <a:fld id="{F4390BA5-5D47-C842-959B-D30D0B1E247D}" type="slidenum">
              <a:rPr lang="en-US" smtClean="0"/>
              <a:t>6</a:t>
            </a:fld>
            <a:endParaRPr lang="en-US"/>
          </a:p>
        </p:txBody>
      </p:sp>
    </p:spTree>
    <p:extLst>
      <p:ext uri="{BB962C8B-B14F-4D97-AF65-F5344CB8AC3E}">
        <p14:creationId xmlns:p14="http://schemas.microsoft.com/office/powerpoint/2010/main" val="3761866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10</a:t>
            </a:fld>
            <a:endParaRPr lang="en-US"/>
          </a:p>
        </p:txBody>
      </p:sp>
    </p:spTree>
    <p:extLst>
      <p:ext uri="{BB962C8B-B14F-4D97-AF65-F5344CB8AC3E}">
        <p14:creationId xmlns:p14="http://schemas.microsoft.com/office/powerpoint/2010/main" val="170208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11</a:t>
            </a:fld>
            <a:endParaRPr lang="en-US"/>
          </a:p>
        </p:txBody>
      </p:sp>
    </p:spTree>
    <p:extLst>
      <p:ext uri="{BB962C8B-B14F-4D97-AF65-F5344CB8AC3E}">
        <p14:creationId xmlns:p14="http://schemas.microsoft.com/office/powerpoint/2010/main" val="2534510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12</a:t>
            </a:fld>
            <a:endParaRPr lang="en-US"/>
          </a:p>
        </p:txBody>
      </p:sp>
    </p:spTree>
    <p:extLst>
      <p:ext uri="{BB962C8B-B14F-4D97-AF65-F5344CB8AC3E}">
        <p14:creationId xmlns:p14="http://schemas.microsoft.com/office/powerpoint/2010/main" val="3781689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https://researcher-</a:t>
            </a:r>
            <a:r>
              <a:rPr lang="en-US" dirty="0" err="1"/>
              <a:t>help.prolific.co</a:t>
            </a:r>
            <a:r>
              <a:rPr lang="en-US" dirty="0"/>
              <a:t>/</a:t>
            </a:r>
            <a:r>
              <a:rPr lang="en-US" dirty="0" err="1"/>
              <a:t>hc</a:t>
            </a:r>
            <a:r>
              <a:rPr lang="en-US" dirty="0"/>
              <a:t>/</a:t>
            </a:r>
            <a:r>
              <a:rPr lang="en-US" dirty="0" err="1"/>
              <a:t>en-gb</a:t>
            </a:r>
            <a:r>
              <a:rPr lang="en-US" dirty="0"/>
              <a:t>/articles/360009223553-Prolific-s-Attention-and-Comprehension-Check-Policy#h_01FS4DYYVP24GDYK7D0A8PSYF8</a:t>
            </a:r>
          </a:p>
          <a:p>
            <a:endParaRPr lang="en-US" dirty="0"/>
          </a:p>
          <a:p>
            <a:r>
              <a:rPr lang="en-US" dirty="0"/>
              <a:t>https://</a:t>
            </a:r>
            <a:r>
              <a:rPr lang="en-US" dirty="0" err="1"/>
              <a:t>www.prolific.co</a:t>
            </a:r>
            <a:r>
              <a:rPr lang="en-US" dirty="0"/>
              <a:t>/blog/</a:t>
            </a:r>
            <a:r>
              <a:rPr lang="en-US" dirty="0" err="1"/>
              <a:t>qualtrics</a:t>
            </a:r>
            <a:r>
              <a:rPr lang="en-US" dirty="0"/>
              <a:t>-</a:t>
            </a:r>
            <a:r>
              <a:rPr lang="en-US" dirty="0" err="1"/>
              <a:t>surveymonkey</a:t>
            </a:r>
            <a:r>
              <a:rPr lang="en-US" dirty="0"/>
              <a:t>-prolific-higher-quality-data</a:t>
            </a:r>
          </a:p>
        </p:txBody>
      </p:sp>
      <p:sp>
        <p:nvSpPr>
          <p:cNvPr id="4" name="Slide Number Placeholder 3"/>
          <p:cNvSpPr>
            <a:spLocks noGrp="1"/>
          </p:cNvSpPr>
          <p:nvPr>
            <p:ph type="sldNum" sz="quarter" idx="5"/>
          </p:nvPr>
        </p:nvSpPr>
        <p:spPr/>
        <p:txBody>
          <a:bodyPr/>
          <a:lstStyle/>
          <a:p>
            <a:fld id="{F4390BA5-5D47-C842-959B-D30D0B1E247D}" type="slidenum">
              <a:rPr lang="en-US" smtClean="0"/>
              <a:t>18</a:t>
            </a:fld>
            <a:endParaRPr lang="en-US"/>
          </a:p>
        </p:txBody>
      </p:sp>
    </p:spTree>
    <p:extLst>
      <p:ext uri="{BB962C8B-B14F-4D97-AF65-F5344CB8AC3E}">
        <p14:creationId xmlns:p14="http://schemas.microsoft.com/office/powerpoint/2010/main" val="2009819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https://researcher-</a:t>
            </a:r>
            <a:r>
              <a:rPr lang="en-US" dirty="0" err="1"/>
              <a:t>help.prolific.co</a:t>
            </a:r>
            <a:r>
              <a:rPr lang="en-US" dirty="0"/>
              <a:t>/</a:t>
            </a:r>
            <a:r>
              <a:rPr lang="en-US" dirty="0" err="1"/>
              <a:t>hc</a:t>
            </a:r>
            <a:r>
              <a:rPr lang="en-US" dirty="0"/>
              <a:t>/</a:t>
            </a:r>
            <a:r>
              <a:rPr lang="en-US" dirty="0" err="1"/>
              <a:t>en-gb</a:t>
            </a:r>
            <a:r>
              <a:rPr lang="en-US" dirty="0"/>
              <a:t>/articles/360009223553-Prolific-s-Attention-and-Comprehension-Check-Policy#h_01FS4DYYVP24GDYK7D0A8PSYF8</a:t>
            </a:r>
          </a:p>
        </p:txBody>
      </p:sp>
      <p:sp>
        <p:nvSpPr>
          <p:cNvPr id="4" name="Slide Number Placeholder 3"/>
          <p:cNvSpPr>
            <a:spLocks noGrp="1"/>
          </p:cNvSpPr>
          <p:nvPr>
            <p:ph type="sldNum" sz="quarter" idx="5"/>
          </p:nvPr>
        </p:nvSpPr>
        <p:spPr/>
        <p:txBody>
          <a:bodyPr/>
          <a:lstStyle/>
          <a:p>
            <a:fld id="{F4390BA5-5D47-C842-959B-D30D0B1E247D}" type="slidenum">
              <a:rPr lang="en-US" smtClean="0"/>
              <a:t>19</a:t>
            </a:fld>
            <a:endParaRPr lang="en-US"/>
          </a:p>
        </p:txBody>
      </p:sp>
    </p:spTree>
    <p:extLst>
      <p:ext uri="{BB962C8B-B14F-4D97-AF65-F5344CB8AC3E}">
        <p14:creationId xmlns:p14="http://schemas.microsoft.com/office/powerpoint/2010/main" val="1986071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3/3/23</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3/3/23</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jdm.org/~baron/journal/10/10630a/jdm10630a.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elsonroque/contextlab_qualtrics_workshop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r4ds.had.co.nz/introduction.html"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r4ds.had.co.nz/introduction.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7" Type="http://schemas.openxmlformats.org/officeDocument/2006/relationships/image" Target="../media/image42.png"/><Relationship Id="rId2" Type="http://schemas.openxmlformats.org/officeDocument/2006/relationships/hyperlink" Target="https://cran.r-project.org/"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hyperlink" Target="https://ucf.qualtrics.com/jfe/form/SV_9RnmgYsz6coyhca?SOURCE=ucf_workshop_march2023"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jpeg"/><Relationship Id="rId7" Type="http://schemas.openxmlformats.org/officeDocument/2006/relationships/image" Target="../media/image49.svg"/><Relationship Id="rId12" Type="http://schemas.openxmlformats.org/officeDocument/2006/relationships/image" Target="../media/image54.png"/><Relationship Id="rId2" Type="http://schemas.openxmlformats.org/officeDocument/2006/relationships/hyperlink" Target="mailto:nelson.roque@ucf.edu" TargetMode="Externa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displayr.com/what-is-reproducible-research"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385066"/>
            <a:ext cx="5677830" cy="2705213"/>
          </a:xfrm>
        </p:spPr>
        <p:txBody>
          <a:bodyPr anchor="ctr">
            <a:normAutofit fontScale="90000"/>
          </a:bodyPr>
          <a:lstStyle/>
          <a:p>
            <a:pPr algn="l">
              <a:lnSpc>
                <a:spcPct val="100000"/>
              </a:lnSpc>
            </a:pPr>
            <a:r>
              <a:rPr lang="en-US" sz="6000" b="1" i="0" u="none" strike="noStrike" dirty="0">
                <a:solidFill>
                  <a:srgbClr val="070706"/>
                </a:solidFill>
                <a:effectLst/>
              </a:rPr>
              <a:t>Qualtrics</a:t>
            </a:r>
            <a:r>
              <a:rPr lang="en-US" sz="6000" b="1" i="0" u="none" strike="noStrike" dirty="0">
                <a:solidFill>
                  <a:srgbClr val="000000"/>
                </a:solidFill>
                <a:effectLst/>
              </a:rPr>
              <a:t> for Research Data Collection</a:t>
            </a:r>
            <a:endParaRPr lang="en-US" i="1" dirty="0">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438582"/>
            <a:ext cx="4858074" cy="369332"/>
          </a:xfrm>
        </p:spPr>
        <p:txBody>
          <a:bodyPr>
            <a:noAutofit/>
          </a:bodyPr>
          <a:lstStyle/>
          <a:p>
            <a:pPr algn="l">
              <a:spcBef>
                <a:spcPts val="0"/>
              </a:spcBef>
            </a:pPr>
            <a:r>
              <a:rPr lang="en-US" b="1" dirty="0">
                <a:latin typeface="Arial" panose="020B0604020202020204" pitchFamily="34" charset="0"/>
                <a:cs typeface="Arial" panose="020B0604020202020204" pitchFamily="34" charset="0"/>
              </a:rPr>
              <a:t>Nelson Roque, PhD</a:t>
            </a:r>
          </a:p>
          <a:p>
            <a:pPr algn="l">
              <a:spcBef>
                <a:spcPts val="0"/>
              </a:spcBef>
            </a:pPr>
            <a:r>
              <a:rPr lang="en-US" sz="2000" dirty="0">
                <a:latin typeface="Arial" panose="020B0604020202020204" pitchFamily="34" charset="0"/>
                <a:cs typeface="Arial" panose="020B0604020202020204" pitchFamily="34" charset="0"/>
              </a:rPr>
              <a:t>UCF, Department of Psychology</a:t>
            </a:r>
          </a:p>
        </p:txBody>
      </p:sp>
      <p:pic>
        <p:nvPicPr>
          <p:cNvPr id="12290" name="Picture 2" descr="What is Reproducible Research? - Displayr">
            <a:extLst>
              <a:ext uri="{FF2B5EF4-FFF2-40B4-BE49-F238E27FC236}">
                <a16:creationId xmlns:a16="http://schemas.microsoft.com/office/drawing/2014/main" id="{6E0EF3B4-1E06-3C15-7E15-8129FC6B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786" y="1428052"/>
            <a:ext cx="5925195" cy="400189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EC58E0B-BCC0-82D3-918A-BEF5E287A659}"/>
              </a:ext>
            </a:extLst>
          </p:cNvPr>
          <p:cNvGrpSpPr/>
          <p:nvPr/>
        </p:nvGrpSpPr>
        <p:grpSpPr>
          <a:xfrm>
            <a:off x="575560" y="4496900"/>
            <a:ext cx="4543294" cy="1976034"/>
            <a:chOff x="582927" y="4060059"/>
            <a:chExt cx="4543294" cy="1976034"/>
          </a:xfrm>
          <a:solidFill>
            <a:schemeClr val="accent4">
              <a:lumMod val="20000"/>
              <a:lumOff val="80000"/>
            </a:schemeClr>
          </a:solidFill>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923330"/>
            </a:xfrm>
            <a:prstGeom prst="rect">
              <a:avLst/>
            </a:prstGeom>
            <a:grpFill/>
          </p:spPr>
          <p:txBody>
            <a:bodyPr wrap="square" rtlCol="0">
              <a:spAutoFit/>
            </a:bodyPr>
            <a:lstStyle/>
            <a:p>
              <a:r>
                <a:rPr lang="en-US" b="1" dirty="0">
                  <a:latin typeface="Arial" panose="020B0604020202020204" pitchFamily="34" charset="0"/>
                  <a:cs typeface="Arial" panose="020B0604020202020204" pitchFamily="34" charset="0"/>
                </a:rPr>
                <a:t>Scan for </a:t>
              </a:r>
            </a:p>
            <a:p>
              <a:r>
                <a:rPr lang="en-US" b="1" dirty="0">
                  <a:latin typeface="Arial" panose="020B0604020202020204" pitchFamily="34" charset="0"/>
                  <a:cs typeface="Arial" panose="020B0604020202020204" pitchFamily="34" charset="0"/>
                </a:rPr>
                <a:t>Slides &amp; Code available on GitHub</a:t>
              </a:r>
            </a:p>
          </p:txBody>
        </p:sp>
        <p:sp>
          <p:nvSpPr>
            <p:cNvPr id="15" name="Rounded Rectangle 14">
              <a:extLst>
                <a:ext uri="{FF2B5EF4-FFF2-40B4-BE49-F238E27FC236}">
                  <a16:creationId xmlns:a16="http://schemas.microsoft.com/office/drawing/2014/main" id="{56F8FB44-8B85-1D75-251C-6A15609DADAC}"/>
                </a:ext>
              </a:extLst>
            </p:cNvPr>
            <p:cNvSpPr/>
            <p:nvPr/>
          </p:nvSpPr>
          <p:spPr>
            <a:xfrm>
              <a:off x="582927" y="4060059"/>
              <a:ext cx="1976034" cy="1976034"/>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Picture 3">
            <a:extLst>
              <a:ext uri="{FF2B5EF4-FFF2-40B4-BE49-F238E27FC236}">
                <a16:creationId xmlns:a16="http://schemas.microsoft.com/office/drawing/2014/main" id="{ECAD3DD0-36B5-F44A-359B-AB0C93AF7353}"/>
              </a:ext>
            </a:extLst>
          </p:cNvPr>
          <p:cNvPicPr>
            <a:picLocks noChangeAspect="1"/>
          </p:cNvPicPr>
          <p:nvPr/>
        </p:nvPicPr>
        <p:blipFill>
          <a:blip r:embed="rId4"/>
          <a:stretch>
            <a:fillRect/>
          </a:stretch>
        </p:blipFill>
        <p:spPr>
          <a:xfrm>
            <a:off x="832172" y="4765141"/>
            <a:ext cx="1462809" cy="1462809"/>
          </a:xfrm>
          <a:prstGeom prst="rect">
            <a:avLst/>
          </a:prstGeom>
        </p:spPr>
      </p:pic>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E673-5689-31A1-FCAA-1301C49E7CE5}"/>
              </a:ext>
            </a:extLst>
          </p:cNvPr>
          <p:cNvSpPr>
            <a:spLocks noGrp="1"/>
          </p:cNvSpPr>
          <p:nvPr>
            <p:ph type="title"/>
          </p:nvPr>
        </p:nvSpPr>
        <p:spPr/>
        <p:txBody>
          <a:bodyPr>
            <a:normAutofit/>
          </a:bodyPr>
          <a:lstStyle/>
          <a:p>
            <a:pPr algn="l"/>
            <a:r>
              <a:rPr lang="en-US" dirty="0"/>
              <a:t>Qualtrics Data: Your Future BFF</a:t>
            </a:r>
          </a:p>
        </p:txBody>
      </p:sp>
      <p:sp>
        <p:nvSpPr>
          <p:cNvPr id="7" name="Content Placeholder 6">
            <a:extLst>
              <a:ext uri="{FF2B5EF4-FFF2-40B4-BE49-F238E27FC236}">
                <a16:creationId xmlns:a16="http://schemas.microsoft.com/office/drawing/2014/main" id="{A9D25A2A-5A4F-B3BC-A199-8956DDA3BE8B}"/>
              </a:ext>
            </a:extLst>
          </p:cNvPr>
          <p:cNvSpPr>
            <a:spLocks noGrp="1"/>
          </p:cNvSpPr>
          <p:nvPr>
            <p:ph idx="1"/>
          </p:nvPr>
        </p:nvSpPr>
        <p:spPr>
          <a:xfrm>
            <a:off x="838199" y="1825625"/>
            <a:ext cx="3830053" cy="4351338"/>
          </a:xfrm>
        </p:spPr>
        <p:txBody>
          <a:bodyPr>
            <a:normAutofit fontScale="92500"/>
          </a:bodyPr>
          <a:lstStyle/>
          <a:p>
            <a:r>
              <a:rPr lang="en-US" sz="2400" b="1" dirty="0"/>
              <a:t>Survey bloat </a:t>
            </a:r>
            <a:r>
              <a:rPr lang="en-US" sz="2400" dirty="0"/>
              <a:t>– finding what you need in a large survey</a:t>
            </a:r>
          </a:p>
          <a:p>
            <a:r>
              <a:rPr lang="en-US" sz="2400" b="1" dirty="0"/>
              <a:t>Solution: </a:t>
            </a:r>
            <a:r>
              <a:rPr lang="en-US" sz="2400" dirty="0"/>
              <a:t>prefix questions with helpful identifiers for grouping ‘like’ questions</a:t>
            </a:r>
          </a:p>
          <a:p>
            <a:r>
              <a:rPr lang="en-US" sz="2400" dirty="0"/>
              <a:t>Downstream in R, can easily select columns of interest without typing all column names (e.g., using </a:t>
            </a:r>
            <a:r>
              <a:rPr lang="en-US" sz="2400" dirty="0" err="1">
                <a:latin typeface="Consolas" panose="020B0609020204030204" pitchFamily="49" charset="0"/>
                <a:cs typeface="Consolas" panose="020B0609020204030204" pitchFamily="49" charset="0"/>
              </a:rPr>
              <a:t>starts_with</a:t>
            </a:r>
            <a:r>
              <a:rPr lang="en-US" sz="2400" dirty="0">
                <a:latin typeface="Consolas" panose="020B0609020204030204" pitchFamily="49" charset="0"/>
                <a:cs typeface="Consolas" panose="020B0609020204030204" pitchFamily="49" charset="0"/>
              </a:rPr>
              <a:t>, contains</a:t>
            </a:r>
            <a:r>
              <a:rPr lang="en-US" sz="2400" dirty="0"/>
              <a:t>)</a:t>
            </a:r>
            <a:endParaRPr lang="en-US" sz="2000" dirty="0"/>
          </a:p>
        </p:txBody>
      </p:sp>
      <p:pic>
        <p:nvPicPr>
          <p:cNvPr id="10" name="Picture 9" descr="Graphical user interface, text, application, email&#10;&#10;Description automatically generated">
            <a:extLst>
              <a:ext uri="{FF2B5EF4-FFF2-40B4-BE49-F238E27FC236}">
                <a16:creationId xmlns:a16="http://schemas.microsoft.com/office/drawing/2014/main" id="{3E51B91B-2DBA-A3D0-8EA3-A759CD63AB70}"/>
              </a:ext>
            </a:extLst>
          </p:cNvPr>
          <p:cNvPicPr>
            <a:picLocks noChangeAspect="1"/>
          </p:cNvPicPr>
          <p:nvPr/>
        </p:nvPicPr>
        <p:blipFill rotWithShape="1">
          <a:blip r:embed="rId3"/>
          <a:srcRect b="33544"/>
          <a:stretch/>
        </p:blipFill>
        <p:spPr>
          <a:xfrm>
            <a:off x="5126992" y="1690688"/>
            <a:ext cx="5659788" cy="2823560"/>
          </a:xfrm>
          <a:prstGeom prst="rect">
            <a:avLst/>
          </a:prstGeom>
          <a:ln>
            <a:solidFill>
              <a:schemeClr val="tx1"/>
            </a:solidFill>
          </a:ln>
        </p:spPr>
      </p:pic>
      <p:pic>
        <p:nvPicPr>
          <p:cNvPr id="9" name="Picture 8">
            <a:extLst>
              <a:ext uri="{FF2B5EF4-FFF2-40B4-BE49-F238E27FC236}">
                <a16:creationId xmlns:a16="http://schemas.microsoft.com/office/drawing/2014/main" id="{945EF47B-38CB-FDB4-1708-1B8E4DCC656B}"/>
              </a:ext>
            </a:extLst>
          </p:cNvPr>
          <p:cNvPicPr>
            <a:picLocks noChangeAspect="1"/>
          </p:cNvPicPr>
          <p:nvPr/>
        </p:nvPicPr>
        <p:blipFill>
          <a:blip r:embed="rId4"/>
          <a:stretch>
            <a:fillRect/>
          </a:stretch>
        </p:blipFill>
        <p:spPr>
          <a:xfrm>
            <a:off x="5126992" y="4633712"/>
            <a:ext cx="6581067" cy="1067200"/>
          </a:xfrm>
          <a:prstGeom prst="rect">
            <a:avLst/>
          </a:prstGeom>
        </p:spPr>
      </p:pic>
      <p:sp>
        <p:nvSpPr>
          <p:cNvPr id="3" name="Rounded Rectangle 2">
            <a:extLst>
              <a:ext uri="{FF2B5EF4-FFF2-40B4-BE49-F238E27FC236}">
                <a16:creationId xmlns:a16="http://schemas.microsoft.com/office/drawing/2014/main" id="{67655927-E9A9-3BE7-D8DF-0875654497A0}"/>
              </a:ext>
            </a:extLst>
          </p:cNvPr>
          <p:cNvSpPr/>
          <p:nvPr/>
        </p:nvSpPr>
        <p:spPr>
          <a:xfrm>
            <a:off x="5823284" y="2415940"/>
            <a:ext cx="856649" cy="3176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32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9566-276B-1B3F-EF07-5836241748B5}"/>
              </a:ext>
            </a:extLst>
          </p:cNvPr>
          <p:cNvSpPr>
            <a:spLocks noGrp="1"/>
          </p:cNvSpPr>
          <p:nvPr>
            <p:ph type="title"/>
          </p:nvPr>
        </p:nvSpPr>
        <p:spPr/>
        <p:txBody>
          <a:bodyPr/>
          <a:lstStyle/>
          <a:p>
            <a:r>
              <a:rPr lang="en-US" dirty="0"/>
              <a:t>Always Check Recoded Values</a:t>
            </a:r>
          </a:p>
        </p:txBody>
      </p:sp>
      <p:pic>
        <p:nvPicPr>
          <p:cNvPr id="5" name="Content Placeholder 4" descr="Graphical user interface, application&#10;&#10;Description automatically generated">
            <a:extLst>
              <a:ext uri="{FF2B5EF4-FFF2-40B4-BE49-F238E27FC236}">
                <a16:creationId xmlns:a16="http://schemas.microsoft.com/office/drawing/2014/main" id="{8814E300-9047-0481-34F8-735DFB6676A8}"/>
              </a:ext>
            </a:extLst>
          </p:cNvPr>
          <p:cNvPicPr>
            <a:picLocks noGrp="1" noChangeAspect="1"/>
          </p:cNvPicPr>
          <p:nvPr>
            <p:ph idx="1"/>
          </p:nvPr>
        </p:nvPicPr>
        <p:blipFill>
          <a:blip r:embed="rId3"/>
          <a:stretch>
            <a:fillRect/>
          </a:stretch>
        </p:blipFill>
        <p:spPr>
          <a:xfrm>
            <a:off x="626296" y="1927225"/>
            <a:ext cx="2684407" cy="4351338"/>
          </a:xfrm>
        </p:spPr>
      </p:pic>
      <p:pic>
        <p:nvPicPr>
          <p:cNvPr id="7" name="Picture 6" descr="Graphical user interface&#10;&#10;Description automatically generated">
            <a:extLst>
              <a:ext uri="{FF2B5EF4-FFF2-40B4-BE49-F238E27FC236}">
                <a16:creationId xmlns:a16="http://schemas.microsoft.com/office/drawing/2014/main" id="{B983D1E5-348E-715A-50E0-4342EA387F69}"/>
              </a:ext>
            </a:extLst>
          </p:cNvPr>
          <p:cNvPicPr>
            <a:picLocks noChangeAspect="1"/>
          </p:cNvPicPr>
          <p:nvPr/>
        </p:nvPicPr>
        <p:blipFill>
          <a:blip r:embed="rId4"/>
          <a:stretch>
            <a:fillRect/>
          </a:stretch>
        </p:blipFill>
        <p:spPr>
          <a:xfrm>
            <a:off x="3890196" y="2238946"/>
            <a:ext cx="7772400" cy="3704132"/>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E2AC2ECD-B1EA-B116-B858-8AC759A542DE}"/>
              </a:ext>
            </a:extLst>
          </p:cNvPr>
          <p:cNvPicPr>
            <a:picLocks noChangeAspect="1"/>
          </p:cNvPicPr>
          <p:nvPr/>
        </p:nvPicPr>
        <p:blipFill>
          <a:blip r:embed="rId5"/>
          <a:stretch>
            <a:fillRect/>
          </a:stretch>
        </p:blipFill>
        <p:spPr>
          <a:xfrm>
            <a:off x="3890196" y="2262709"/>
            <a:ext cx="7772400" cy="3680369"/>
          </a:xfrm>
          <a:prstGeom prst="rect">
            <a:avLst/>
          </a:prstGeom>
        </p:spPr>
      </p:pic>
      <p:sp>
        <p:nvSpPr>
          <p:cNvPr id="11" name="Rectangle 10">
            <a:extLst>
              <a:ext uri="{FF2B5EF4-FFF2-40B4-BE49-F238E27FC236}">
                <a16:creationId xmlns:a16="http://schemas.microsoft.com/office/drawing/2014/main" id="{0CF9ACBD-B7B5-02F7-4159-96C6E1672AA7}"/>
              </a:ext>
            </a:extLst>
          </p:cNvPr>
          <p:cNvSpPr/>
          <p:nvPr/>
        </p:nvSpPr>
        <p:spPr>
          <a:xfrm>
            <a:off x="1003300" y="5410200"/>
            <a:ext cx="1524000" cy="4191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478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70DB-0AF3-D8C4-7CD1-1BBF20B0D999}"/>
              </a:ext>
            </a:extLst>
          </p:cNvPr>
          <p:cNvSpPr>
            <a:spLocks noGrp="1"/>
          </p:cNvSpPr>
          <p:nvPr>
            <p:ph type="title"/>
          </p:nvPr>
        </p:nvSpPr>
        <p:spPr/>
        <p:txBody>
          <a:bodyPr/>
          <a:lstStyle/>
          <a:p>
            <a:r>
              <a:rPr lang="en-US" dirty="0"/>
              <a:t>Collect Timing Data</a:t>
            </a:r>
          </a:p>
        </p:txBody>
      </p:sp>
      <p:pic>
        <p:nvPicPr>
          <p:cNvPr id="7" name="Picture 6" descr="Graphical user interface, application&#10;&#10;Description automatically generated">
            <a:extLst>
              <a:ext uri="{FF2B5EF4-FFF2-40B4-BE49-F238E27FC236}">
                <a16:creationId xmlns:a16="http://schemas.microsoft.com/office/drawing/2014/main" id="{8A6E6A41-A7FF-3936-18FC-488EB7F42F2F}"/>
              </a:ext>
            </a:extLst>
          </p:cNvPr>
          <p:cNvPicPr>
            <a:picLocks noChangeAspect="1"/>
          </p:cNvPicPr>
          <p:nvPr/>
        </p:nvPicPr>
        <p:blipFill rotWithShape="1">
          <a:blip r:embed="rId3"/>
          <a:srcRect l="70886" t="52928" r="8330" b="13423"/>
          <a:stretch/>
        </p:blipFill>
        <p:spPr>
          <a:xfrm>
            <a:off x="7211998" y="1825625"/>
            <a:ext cx="4713302" cy="3219375"/>
          </a:xfrm>
          <a:prstGeom prst="rect">
            <a:avLst/>
          </a:prstGeom>
        </p:spPr>
      </p:pic>
      <p:sp>
        <p:nvSpPr>
          <p:cNvPr id="9" name="Content Placeholder 8">
            <a:extLst>
              <a:ext uri="{FF2B5EF4-FFF2-40B4-BE49-F238E27FC236}">
                <a16:creationId xmlns:a16="http://schemas.microsoft.com/office/drawing/2014/main" id="{793CF9CA-AF80-ECE2-11AE-44CA76BE2E93}"/>
              </a:ext>
            </a:extLst>
          </p:cNvPr>
          <p:cNvSpPr>
            <a:spLocks noGrp="1"/>
          </p:cNvSpPr>
          <p:nvPr>
            <p:ph idx="1"/>
          </p:nvPr>
        </p:nvSpPr>
        <p:spPr>
          <a:xfrm>
            <a:off x="838200" y="1825625"/>
            <a:ext cx="6578600" cy="4351338"/>
          </a:xfrm>
        </p:spPr>
        <p:txBody>
          <a:bodyPr/>
          <a:lstStyle/>
          <a:p>
            <a:pPr marL="0" indent="0">
              <a:buNone/>
            </a:pPr>
            <a:r>
              <a:rPr lang="en-US" dirty="0"/>
              <a:t>Collecting timing data for each survey screen can provide valuable insights into how respondents engage with your survey and help you optimize your survey design for better data quality and respondent experience.</a:t>
            </a:r>
          </a:p>
        </p:txBody>
      </p:sp>
      <p:sp>
        <p:nvSpPr>
          <p:cNvPr id="11" name="TextBox 10">
            <a:extLst>
              <a:ext uri="{FF2B5EF4-FFF2-40B4-BE49-F238E27FC236}">
                <a16:creationId xmlns:a16="http://schemas.microsoft.com/office/drawing/2014/main" id="{04C515DE-4E29-A27A-8E41-DF2FB76C4B30}"/>
              </a:ext>
            </a:extLst>
          </p:cNvPr>
          <p:cNvSpPr txBox="1"/>
          <p:nvPr/>
        </p:nvSpPr>
        <p:spPr>
          <a:xfrm>
            <a:off x="838200" y="4834572"/>
            <a:ext cx="5954698" cy="1477328"/>
          </a:xfrm>
          <a:prstGeom prst="rect">
            <a:avLst/>
          </a:prstGeom>
          <a:noFill/>
        </p:spPr>
        <p:txBody>
          <a:bodyPr wrap="square">
            <a:spAutoFit/>
          </a:bodyPr>
          <a:lstStyle/>
          <a:p>
            <a:r>
              <a:rPr lang="en-US" b="0" i="0" dirty="0">
                <a:solidFill>
                  <a:srgbClr val="222222"/>
                </a:solidFill>
                <a:effectLst/>
                <a:latin typeface="Arial" panose="020B0604020202020204" pitchFamily="34" charset="0"/>
              </a:rPr>
              <a:t>Bowling, N. A., Huang, J. L., Brower, C. K., &amp; Bragg, C. B. (2021). The quick and the careless: The construct validity of page time as a measure of insufficient effort responding to surveys. </a:t>
            </a:r>
            <a:r>
              <a:rPr lang="en-US" b="0" i="1" dirty="0">
                <a:solidFill>
                  <a:srgbClr val="222222"/>
                </a:solidFill>
                <a:effectLst/>
                <a:latin typeface="Arial" panose="020B0604020202020204" pitchFamily="34" charset="0"/>
              </a:rPr>
              <a:t>Organizational Research Methods</a:t>
            </a:r>
            <a:r>
              <a:rPr lang="en-US" b="0" i="0" dirty="0">
                <a:solidFill>
                  <a:srgbClr val="222222"/>
                </a:solidFill>
                <a:effectLst/>
                <a:latin typeface="Arial" panose="020B0604020202020204" pitchFamily="34" charset="0"/>
              </a:rPr>
              <a:t>, 10944281211056520.</a:t>
            </a:r>
            <a:endParaRPr lang="en-US" dirty="0"/>
          </a:p>
        </p:txBody>
      </p:sp>
    </p:spTree>
    <p:extLst>
      <p:ext uri="{BB962C8B-B14F-4D97-AF65-F5344CB8AC3E}">
        <p14:creationId xmlns:p14="http://schemas.microsoft.com/office/powerpoint/2010/main" val="189033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70DB-0AF3-D8C4-7CD1-1BBF20B0D999}"/>
              </a:ext>
            </a:extLst>
          </p:cNvPr>
          <p:cNvSpPr>
            <a:spLocks noGrp="1"/>
          </p:cNvSpPr>
          <p:nvPr>
            <p:ph type="title"/>
          </p:nvPr>
        </p:nvSpPr>
        <p:spPr/>
        <p:txBody>
          <a:bodyPr/>
          <a:lstStyle/>
          <a:p>
            <a:r>
              <a:rPr lang="en-US" dirty="0"/>
              <a:t>Collect Timing Data</a:t>
            </a:r>
          </a:p>
        </p:txBody>
      </p:sp>
      <p:pic>
        <p:nvPicPr>
          <p:cNvPr id="7" name="Picture 6" descr="Graphical user interface, application&#10;&#10;Description automatically generated">
            <a:extLst>
              <a:ext uri="{FF2B5EF4-FFF2-40B4-BE49-F238E27FC236}">
                <a16:creationId xmlns:a16="http://schemas.microsoft.com/office/drawing/2014/main" id="{8A6E6A41-A7FF-3936-18FC-488EB7F42F2F}"/>
              </a:ext>
            </a:extLst>
          </p:cNvPr>
          <p:cNvPicPr>
            <a:picLocks noChangeAspect="1"/>
          </p:cNvPicPr>
          <p:nvPr/>
        </p:nvPicPr>
        <p:blipFill rotWithShape="1">
          <a:blip r:embed="rId2"/>
          <a:srcRect l="69444" t="43720" r="7121" b="13423"/>
          <a:stretch/>
        </p:blipFill>
        <p:spPr>
          <a:xfrm>
            <a:off x="6465902" y="1951113"/>
            <a:ext cx="5314640" cy="4100362"/>
          </a:xfrm>
          <a:prstGeom prst="rect">
            <a:avLst/>
          </a:prstGeom>
        </p:spPr>
      </p:pic>
      <p:sp>
        <p:nvSpPr>
          <p:cNvPr id="9" name="Content Placeholder 8">
            <a:extLst>
              <a:ext uri="{FF2B5EF4-FFF2-40B4-BE49-F238E27FC236}">
                <a16:creationId xmlns:a16="http://schemas.microsoft.com/office/drawing/2014/main" id="{793CF9CA-AF80-ECE2-11AE-44CA76BE2E93}"/>
              </a:ext>
            </a:extLst>
          </p:cNvPr>
          <p:cNvSpPr>
            <a:spLocks noGrp="1"/>
          </p:cNvSpPr>
          <p:nvPr>
            <p:ph idx="1"/>
          </p:nvPr>
        </p:nvSpPr>
        <p:spPr>
          <a:xfrm>
            <a:off x="838200" y="1825625"/>
            <a:ext cx="5257800" cy="4351338"/>
          </a:xfrm>
        </p:spPr>
        <p:txBody>
          <a:bodyPr>
            <a:normAutofit fontScale="92500"/>
          </a:bodyPr>
          <a:lstStyle/>
          <a:p>
            <a:pPr marL="0" indent="0" algn="l">
              <a:buNone/>
            </a:pPr>
            <a:r>
              <a:rPr lang="en-US" b="1" dirty="0"/>
              <a:t>Identify survey completion time: </a:t>
            </a:r>
            <a:r>
              <a:rPr lang="en-US" dirty="0"/>
              <a:t>Timing data can help you identify how long it takes respondents to complete your survey. </a:t>
            </a:r>
          </a:p>
          <a:p>
            <a:pPr marL="0" indent="0" algn="l">
              <a:buNone/>
            </a:pPr>
            <a:endParaRPr lang="en-US" b="1" dirty="0"/>
          </a:p>
          <a:p>
            <a:pPr marL="0" indent="0" algn="l">
              <a:buNone/>
            </a:pPr>
            <a:r>
              <a:rPr lang="en-US" b="1" dirty="0"/>
              <a:t>Improve survey design: </a:t>
            </a:r>
            <a:r>
              <a:rPr lang="en-US" dirty="0"/>
              <a:t>Identify which survey questions or screens are causing respondents to spend more time.</a:t>
            </a:r>
          </a:p>
        </p:txBody>
      </p:sp>
    </p:spTree>
    <p:extLst>
      <p:ext uri="{BB962C8B-B14F-4D97-AF65-F5344CB8AC3E}">
        <p14:creationId xmlns:p14="http://schemas.microsoft.com/office/powerpoint/2010/main" val="842786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70DB-0AF3-D8C4-7CD1-1BBF20B0D999}"/>
              </a:ext>
            </a:extLst>
          </p:cNvPr>
          <p:cNvSpPr>
            <a:spLocks noGrp="1"/>
          </p:cNvSpPr>
          <p:nvPr>
            <p:ph type="title"/>
          </p:nvPr>
        </p:nvSpPr>
        <p:spPr/>
        <p:txBody>
          <a:bodyPr/>
          <a:lstStyle/>
          <a:p>
            <a:r>
              <a:rPr lang="en-US" dirty="0"/>
              <a:t>Collect Timing Data</a:t>
            </a:r>
          </a:p>
        </p:txBody>
      </p:sp>
      <p:pic>
        <p:nvPicPr>
          <p:cNvPr id="7" name="Picture 6" descr="Graphical user interface, application&#10;&#10;Description automatically generated">
            <a:extLst>
              <a:ext uri="{FF2B5EF4-FFF2-40B4-BE49-F238E27FC236}">
                <a16:creationId xmlns:a16="http://schemas.microsoft.com/office/drawing/2014/main" id="{8A6E6A41-A7FF-3936-18FC-488EB7F42F2F}"/>
              </a:ext>
            </a:extLst>
          </p:cNvPr>
          <p:cNvPicPr>
            <a:picLocks noChangeAspect="1"/>
          </p:cNvPicPr>
          <p:nvPr/>
        </p:nvPicPr>
        <p:blipFill rotWithShape="1">
          <a:blip r:embed="rId2"/>
          <a:srcRect l="69444" t="43720" r="7121" b="13423"/>
          <a:stretch/>
        </p:blipFill>
        <p:spPr>
          <a:xfrm>
            <a:off x="6465902" y="1951113"/>
            <a:ext cx="5314640" cy="4100362"/>
          </a:xfrm>
          <a:prstGeom prst="rect">
            <a:avLst/>
          </a:prstGeom>
        </p:spPr>
      </p:pic>
      <p:sp>
        <p:nvSpPr>
          <p:cNvPr id="9" name="Content Placeholder 8">
            <a:extLst>
              <a:ext uri="{FF2B5EF4-FFF2-40B4-BE49-F238E27FC236}">
                <a16:creationId xmlns:a16="http://schemas.microsoft.com/office/drawing/2014/main" id="{793CF9CA-AF80-ECE2-11AE-44CA76BE2E93}"/>
              </a:ext>
            </a:extLst>
          </p:cNvPr>
          <p:cNvSpPr>
            <a:spLocks noGrp="1"/>
          </p:cNvSpPr>
          <p:nvPr>
            <p:ph idx="1"/>
          </p:nvPr>
        </p:nvSpPr>
        <p:spPr>
          <a:xfrm>
            <a:off x="838200" y="1825625"/>
            <a:ext cx="5627702" cy="4351338"/>
          </a:xfrm>
        </p:spPr>
        <p:txBody>
          <a:bodyPr>
            <a:noAutofit/>
          </a:bodyPr>
          <a:lstStyle/>
          <a:p>
            <a:pPr marL="0" indent="0" algn="l">
              <a:buNone/>
            </a:pPr>
            <a:r>
              <a:rPr lang="en-US" sz="2600" b="1" dirty="0"/>
              <a:t>Compare results across groups: </a:t>
            </a:r>
            <a:r>
              <a:rPr lang="en-US" sz="2600" dirty="0"/>
              <a:t>Timing data can provide insights into how different groups of respondents engage with the survey and how to tailor the survey for different audiences.</a:t>
            </a:r>
          </a:p>
        </p:txBody>
      </p:sp>
    </p:spTree>
    <p:extLst>
      <p:ext uri="{BB962C8B-B14F-4D97-AF65-F5344CB8AC3E}">
        <p14:creationId xmlns:p14="http://schemas.microsoft.com/office/powerpoint/2010/main" val="2953318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770DB-0AF3-D8C4-7CD1-1BBF20B0D999}"/>
              </a:ext>
            </a:extLst>
          </p:cNvPr>
          <p:cNvSpPr>
            <a:spLocks noGrp="1"/>
          </p:cNvSpPr>
          <p:nvPr>
            <p:ph type="title"/>
          </p:nvPr>
        </p:nvSpPr>
        <p:spPr/>
        <p:txBody>
          <a:bodyPr/>
          <a:lstStyle/>
          <a:p>
            <a:r>
              <a:rPr lang="en-US" dirty="0"/>
              <a:t>Collect Timing Data</a:t>
            </a:r>
          </a:p>
        </p:txBody>
      </p:sp>
      <p:pic>
        <p:nvPicPr>
          <p:cNvPr id="7" name="Picture 6" descr="Graphical user interface, application&#10;&#10;Description automatically generated">
            <a:extLst>
              <a:ext uri="{FF2B5EF4-FFF2-40B4-BE49-F238E27FC236}">
                <a16:creationId xmlns:a16="http://schemas.microsoft.com/office/drawing/2014/main" id="{8A6E6A41-A7FF-3936-18FC-488EB7F42F2F}"/>
              </a:ext>
            </a:extLst>
          </p:cNvPr>
          <p:cNvPicPr>
            <a:picLocks noChangeAspect="1"/>
          </p:cNvPicPr>
          <p:nvPr/>
        </p:nvPicPr>
        <p:blipFill rotWithShape="1">
          <a:blip r:embed="rId2"/>
          <a:srcRect l="69444" t="43720" r="7121" b="13423"/>
          <a:stretch/>
        </p:blipFill>
        <p:spPr>
          <a:xfrm>
            <a:off x="6465902" y="1951113"/>
            <a:ext cx="5314640" cy="4100362"/>
          </a:xfrm>
          <a:prstGeom prst="rect">
            <a:avLst/>
          </a:prstGeom>
        </p:spPr>
      </p:pic>
      <p:sp>
        <p:nvSpPr>
          <p:cNvPr id="9" name="Content Placeholder 8">
            <a:extLst>
              <a:ext uri="{FF2B5EF4-FFF2-40B4-BE49-F238E27FC236}">
                <a16:creationId xmlns:a16="http://schemas.microsoft.com/office/drawing/2014/main" id="{793CF9CA-AF80-ECE2-11AE-44CA76BE2E93}"/>
              </a:ext>
            </a:extLst>
          </p:cNvPr>
          <p:cNvSpPr>
            <a:spLocks noGrp="1"/>
          </p:cNvSpPr>
          <p:nvPr>
            <p:ph idx="1"/>
          </p:nvPr>
        </p:nvSpPr>
        <p:spPr>
          <a:xfrm>
            <a:off x="838200" y="1825625"/>
            <a:ext cx="5627702" cy="4351338"/>
          </a:xfrm>
        </p:spPr>
        <p:txBody>
          <a:bodyPr>
            <a:noAutofit/>
          </a:bodyPr>
          <a:lstStyle/>
          <a:p>
            <a:pPr marL="0" indent="0" algn="l">
              <a:buNone/>
            </a:pPr>
            <a:r>
              <a:rPr lang="en-US" sz="2600" b="1" dirty="0"/>
              <a:t>Monitor respondent engagement: </a:t>
            </a:r>
            <a:r>
              <a:rPr lang="en-US" sz="2600" dirty="0"/>
              <a:t>Are respondents spending an unusually long time on a particular screen? This could indicate that they are struggling to understand the question or are not fully engaged.</a:t>
            </a:r>
          </a:p>
        </p:txBody>
      </p:sp>
    </p:spTree>
    <p:extLst>
      <p:ext uri="{BB962C8B-B14F-4D97-AF65-F5344CB8AC3E}">
        <p14:creationId xmlns:p14="http://schemas.microsoft.com/office/powerpoint/2010/main" val="182021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BDF1-3436-F49D-0860-E95691EC7F8F}"/>
              </a:ext>
            </a:extLst>
          </p:cNvPr>
          <p:cNvSpPr>
            <a:spLocks noGrp="1"/>
          </p:cNvSpPr>
          <p:nvPr>
            <p:ph type="title"/>
          </p:nvPr>
        </p:nvSpPr>
        <p:spPr>
          <a:xfrm>
            <a:off x="838199" y="495754"/>
            <a:ext cx="8015514" cy="1325563"/>
          </a:xfrm>
        </p:spPr>
        <p:txBody>
          <a:bodyPr/>
          <a:lstStyle/>
          <a:p>
            <a:r>
              <a:rPr lang="en-US" dirty="0"/>
              <a:t>Using the Qualtrics Library</a:t>
            </a:r>
          </a:p>
        </p:txBody>
      </p:sp>
      <p:pic>
        <p:nvPicPr>
          <p:cNvPr id="5" name="Content Placeholder 4" descr="Graphical user interface&#10;&#10;Description automatically generated with medium confidence">
            <a:extLst>
              <a:ext uri="{FF2B5EF4-FFF2-40B4-BE49-F238E27FC236}">
                <a16:creationId xmlns:a16="http://schemas.microsoft.com/office/drawing/2014/main" id="{1A4F40EA-DDBB-21A7-1B99-171D2F24DE3D}"/>
              </a:ext>
            </a:extLst>
          </p:cNvPr>
          <p:cNvPicPr>
            <a:picLocks noGrp="1" noChangeAspect="1"/>
          </p:cNvPicPr>
          <p:nvPr>
            <p:ph idx="1"/>
          </p:nvPr>
        </p:nvPicPr>
        <p:blipFill>
          <a:blip r:embed="rId2"/>
          <a:stretch>
            <a:fillRect/>
          </a:stretch>
        </p:blipFill>
        <p:spPr>
          <a:xfrm>
            <a:off x="8999469" y="275957"/>
            <a:ext cx="2849229" cy="6113319"/>
          </a:xfrm>
        </p:spPr>
      </p:pic>
      <p:sp>
        <p:nvSpPr>
          <p:cNvPr id="6" name="Content Placeholder 8">
            <a:extLst>
              <a:ext uri="{FF2B5EF4-FFF2-40B4-BE49-F238E27FC236}">
                <a16:creationId xmlns:a16="http://schemas.microsoft.com/office/drawing/2014/main" id="{C48B04BB-5EA6-71F8-08D7-8B322217CF84}"/>
              </a:ext>
            </a:extLst>
          </p:cNvPr>
          <p:cNvSpPr txBox="1">
            <a:spLocks/>
          </p:cNvSpPr>
          <p:nvPr/>
        </p:nvSpPr>
        <p:spPr>
          <a:xfrm>
            <a:off x="838199" y="2394857"/>
            <a:ext cx="6752771" cy="37821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dirty="0"/>
              <a:t>Large set of questions for various research applications (e.g., demographics, website experience)</a:t>
            </a:r>
          </a:p>
        </p:txBody>
      </p:sp>
    </p:spTree>
    <p:extLst>
      <p:ext uri="{BB962C8B-B14F-4D97-AF65-F5344CB8AC3E}">
        <p14:creationId xmlns:p14="http://schemas.microsoft.com/office/powerpoint/2010/main" val="1886077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1E56E-6C73-2CD1-F0D8-1F31067FF8BA}"/>
              </a:ext>
            </a:extLst>
          </p:cNvPr>
          <p:cNvSpPr>
            <a:spLocks noGrp="1"/>
          </p:cNvSpPr>
          <p:nvPr>
            <p:ph type="title"/>
          </p:nvPr>
        </p:nvSpPr>
        <p:spPr/>
        <p:txBody>
          <a:bodyPr/>
          <a:lstStyle/>
          <a:p>
            <a:r>
              <a:rPr lang="en-US" dirty="0"/>
              <a:t>Building YOUR Qualtrics Library</a:t>
            </a:r>
          </a:p>
        </p:txBody>
      </p:sp>
      <p:pic>
        <p:nvPicPr>
          <p:cNvPr id="4" name="Content Placeholder 4">
            <a:extLst>
              <a:ext uri="{FF2B5EF4-FFF2-40B4-BE49-F238E27FC236}">
                <a16:creationId xmlns:a16="http://schemas.microsoft.com/office/drawing/2014/main" id="{183F0954-7397-707B-6E08-3543E6DF9789}"/>
              </a:ext>
            </a:extLst>
          </p:cNvPr>
          <p:cNvPicPr>
            <a:picLocks noGrp="1" noChangeAspect="1"/>
          </p:cNvPicPr>
          <p:nvPr>
            <p:ph idx="1"/>
          </p:nvPr>
        </p:nvPicPr>
        <p:blipFill rotWithShape="1">
          <a:blip r:embed="rId2"/>
          <a:srcRect t="8829" b="17330"/>
          <a:stretch/>
        </p:blipFill>
        <p:spPr>
          <a:xfrm>
            <a:off x="2532221" y="1690688"/>
            <a:ext cx="7127558" cy="4076701"/>
          </a:xfrm>
        </p:spPr>
      </p:pic>
      <p:sp>
        <p:nvSpPr>
          <p:cNvPr id="7" name="Rectangle 6">
            <a:extLst>
              <a:ext uri="{FF2B5EF4-FFF2-40B4-BE49-F238E27FC236}">
                <a16:creationId xmlns:a16="http://schemas.microsoft.com/office/drawing/2014/main" id="{F49CB8A6-CD22-B27E-1513-4F62E1DD4E87}"/>
              </a:ext>
            </a:extLst>
          </p:cNvPr>
          <p:cNvSpPr/>
          <p:nvPr/>
        </p:nvSpPr>
        <p:spPr>
          <a:xfrm>
            <a:off x="6489700" y="4495800"/>
            <a:ext cx="2463800" cy="571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9F6A8CF-C600-51C5-E708-B09D5B6361B8}"/>
              </a:ext>
            </a:extLst>
          </p:cNvPr>
          <p:cNvSpPr/>
          <p:nvPr/>
        </p:nvSpPr>
        <p:spPr>
          <a:xfrm>
            <a:off x="9144000" y="4381500"/>
            <a:ext cx="406400" cy="5715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7277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53E0-9B47-5534-2666-2143226DEFCE}"/>
              </a:ext>
            </a:extLst>
          </p:cNvPr>
          <p:cNvSpPr>
            <a:spLocks noGrp="1"/>
          </p:cNvSpPr>
          <p:nvPr>
            <p:ph type="title"/>
          </p:nvPr>
        </p:nvSpPr>
        <p:spPr/>
        <p:txBody>
          <a:bodyPr/>
          <a:lstStyle/>
          <a:p>
            <a:r>
              <a:rPr lang="en-US" dirty="0"/>
              <a:t>Attention Check Questions</a:t>
            </a:r>
          </a:p>
        </p:txBody>
      </p:sp>
      <p:sp>
        <p:nvSpPr>
          <p:cNvPr id="4" name="Content Placeholder 2">
            <a:extLst>
              <a:ext uri="{FF2B5EF4-FFF2-40B4-BE49-F238E27FC236}">
                <a16:creationId xmlns:a16="http://schemas.microsoft.com/office/drawing/2014/main" id="{DA828B0B-28CD-D3C7-6403-0F513A1B809F}"/>
              </a:ext>
            </a:extLst>
          </p:cNvPr>
          <p:cNvSpPr txBox="1">
            <a:spLocks/>
          </p:cNvSpPr>
          <p:nvPr/>
        </p:nvSpPr>
        <p:spPr>
          <a:xfrm>
            <a:off x="838200" y="1825625"/>
            <a:ext cx="1025972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i="1" dirty="0"/>
              <a:t>Instructional Manipulation Checks</a:t>
            </a:r>
          </a:p>
          <a:p>
            <a:pPr lvl="1"/>
            <a:r>
              <a:rPr lang="en-US" dirty="0"/>
              <a:t>IMCs explicitly instruct a participant to complete a task in a certain way, and are therefore designed to see whether or not a participant has paid attention to the question being asked.</a:t>
            </a:r>
          </a:p>
          <a:p>
            <a:pPr algn="l">
              <a:buFont typeface="Arial" panose="020B0604020202020204" pitchFamily="34" charset="0"/>
              <a:buChar char="•"/>
            </a:pPr>
            <a:endParaRPr lang="en-US" dirty="0"/>
          </a:p>
          <a:p>
            <a:pPr algn="l">
              <a:buFont typeface="Arial" panose="020B0604020202020204" pitchFamily="34" charset="0"/>
              <a:buChar char="•"/>
            </a:pPr>
            <a:r>
              <a:rPr lang="en-US" i="1" dirty="0"/>
              <a:t>Nonsensical questions</a:t>
            </a:r>
          </a:p>
          <a:p>
            <a:pPr lvl="1"/>
            <a:r>
              <a:rPr lang="en-US" dirty="0"/>
              <a:t>Only one or two responses to the question's options can be justified as objectively correct (see </a:t>
            </a:r>
            <a:r>
              <a:rPr lang="en-US" dirty="0">
                <a:hlinkClick r:id="rId3"/>
              </a:rPr>
              <a:t>Paolacci, Chandler, &amp; Ipeirotis, 2010</a:t>
            </a:r>
            <a:r>
              <a:rPr lang="en-US" dirty="0"/>
              <a:t>).</a:t>
            </a:r>
          </a:p>
        </p:txBody>
      </p:sp>
    </p:spTree>
    <p:extLst>
      <p:ext uri="{BB962C8B-B14F-4D97-AF65-F5344CB8AC3E}">
        <p14:creationId xmlns:p14="http://schemas.microsoft.com/office/powerpoint/2010/main" val="4281674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53E0-9B47-5534-2666-2143226DEFCE}"/>
              </a:ext>
            </a:extLst>
          </p:cNvPr>
          <p:cNvSpPr>
            <a:spLocks noGrp="1"/>
          </p:cNvSpPr>
          <p:nvPr>
            <p:ph type="title"/>
          </p:nvPr>
        </p:nvSpPr>
        <p:spPr/>
        <p:txBody>
          <a:bodyPr/>
          <a:lstStyle/>
          <a:p>
            <a:r>
              <a:rPr lang="en-US" dirty="0"/>
              <a:t>Instructional Manipulation Check (IMC)</a:t>
            </a:r>
          </a:p>
        </p:txBody>
      </p:sp>
      <p:pic>
        <p:nvPicPr>
          <p:cNvPr id="1026" name="Picture 2">
            <a:extLst>
              <a:ext uri="{FF2B5EF4-FFF2-40B4-BE49-F238E27FC236}">
                <a16:creationId xmlns:a16="http://schemas.microsoft.com/office/drawing/2014/main" id="{90E16A40-6608-6A29-13A6-18266E5F12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97625" y="1963721"/>
            <a:ext cx="4956175" cy="32267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DA828B0B-28CD-D3C7-6403-0F513A1B809F}"/>
              </a:ext>
            </a:extLst>
          </p:cNvPr>
          <p:cNvSpPr txBox="1">
            <a:spLocks/>
          </p:cNvSpPr>
          <p:nvPr/>
        </p:nvSpPr>
        <p:spPr>
          <a:xfrm>
            <a:off x="838200" y="1825625"/>
            <a:ext cx="534121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dirty="0"/>
              <a:t>This tests whether a participant has paid attention to the question itself. </a:t>
            </a:r>
          </a:p>
          <a:p>
            <a:pPr algn="l">
              <a:buFont typeface="Arial" panose="020B0604020202020204" pitchFamily="34" charset="0"/>
              <a:buChar char="•"/>
            </a:pPr>
            <a:endParaRPr lang="en-US" dirty="0"/>
          </a:p>
          <a:p>
            <a:pPr algn="l">
              <a:buFont typeface="Arial" panose="020B0604020202020204" pitchFamily="34" charset="0"/>
              <a:buChar char="•"/>
            </a:pPr>
            <a:r>
              <a:rPr lang="en-US" dirty="0"/>
              <a:t>The participant is informed that their attention is being tested</a:t>
            </a:r>
          </a:p>
        </p:txBody>
      </p:sp>
      <p:sp>
        <p:nvSpPr>
          <p:cNvPr id="5" name="TextBox 4">
            <a:extLst>
              <a:ext uri="{FF2B5EF4-FFF2-40B4-BE49-F238E27FC236}">
                <a16:creationId xmlns:a16="http://schemas.microsoft.com/office/drawing/2014/main" id="{BA010465-35DC-F6C5-9A00-402BC0F72367}"/>
              </a:ext>
            </a:extLst>
          </p:cNvPr>
          <p:cNvSpPr txBox="1"/>
          <p:nvPr/>
        </p:nvSpPr>
        <p:spPr>
          <a:xfrm>
            <a:off x="6591299" y="5325444"/>
            <a:ext cx="4368801" cy="923330"/>
          </a:xfrm>
          <a:prstGeom prst="rect">
            <a:avLst/>
          </a:prstGeom>
          <a:noFill/>
        </p:spPr>
        <p:txBody>
          <a:bodyPr wrap="square">
            <a:spAutoFit/>
          </a:bodyPr>
          <a:lstStyle/>
          <a:p>
            <a:pPr algn="l"/>
            <a:r>
              <a:rPr lang="en-US" dirty="0"/>
              <a:t>The correct response is clearly defined - select </a:t>
            </a:r>
            <a:r>
              <a:rPr lang="en-US" i="1" dirty="0"/>
              <a:t>Green</a:t>
            </a:r>
            <a:r>
              <a:rPr lang="en-US" dirty="0"/>
              <a:t> - rather than being open to misinterpretation</a:t>
            </a:r>
          </a:p>
        </p:txBody>
      </p:sp>
    </p:spTree>
    <p:extLst>
      <p:ext uri="{BB962C8B-B14F-4D97-AF65-F5344CB8AC3E}">
        <p14:creationId xmlns:p14="http://schemas.microsoft.com/office/powerpoint/2010/main" val="2934308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9343-94ED-4460-45DE-C58AF0BF85CA}"/>
              </a:ext>
            </a:extLst>
          </p:cNvPr>
          <p:cNvSpPr>
            <a:spLocks noGrp="1"/>
          </p:cNvSpPr>
          <p:nvPr>
            <p:ph type="title"/>
          </p:nvPr>
        </p:nvSpPr>
        <p:spPr/>
        <p:txBody>
          <a:bodyPr/>
          <a:lstStyle/>
          <a:p>
            <a:r>
              <a:rPr lang="en-US" dirty="0"/>
              <a:t>About this Workshop</a:t>
            </a:r>
          </a:p>
        </p:txBody>
      </p:sp>
      <p:sp>
        <p:nvSpPr>
          <p:cNvPr id="3" name="Content Placeholder 2">
            <a:extLst>
              <a:ext uri="{FF2B5EF4-FFF2-40B4-BE49-F238E27FC236}">
                <a16:creationId xmlns:a16="http://schemas.microsoft.com/office/drawing/2014/main" id="{3A02AC26-BD4D-E9D8-E7E6-AAFC33F17895}"/>
              </a:ext>
            </a:extLst>
          </p:cNvPr>
          <p:cNvSpPr>
            <a:spLocks noGrp="1"/>
          </p:cNvSpPr>
          <p:nvPr>
            <p:ph idx="1"/>
          </p:nvPr>
        </p:nvSpPr>
        <p:spPr/>
        <p:txBody>
          <a:bodyPr>
            <a:normAutofit lnSpcReduction="10000"/>
          </a:bodyPr>
          <a:lstStyle/>
          <a:p>
            <a:r>
              <a:rPr lang="en-US" dirty="0"/>
              <a:t>Qualtrics is a tool frequently used for research data collection through surveys. </a:t>
            </a:r>
          </a:p>
          <a:p>
            <a:endParaRPr lang="en-US" dirty="0"/>
          </a:p>
          <a:p>
            <a:r>
              <a:rPr lang="en-US" dirty="0"/>
              <a:t>This workshop will teach survey design tips for reproducible survey research; and data wrangling of Qualtrics data – the process of cleaning and transforming raw data into data suitable for analysis.</a:t>
            </a:r>
          </a:p>
          <a:p>
            <a:endParaRPr lang="en-US" dirty="0"/>
          </a:p>
          <a:p>
            <a:r>
              <a:rPr lang="en-US" dirty="0"/>
              <a:t>All slides and code will be made available on </a:t>
            </a:r>
            <a:r>
              <a:rPr lang="en-US" dirty="0" err="1"/>
              <a:t>Github</a:t>
            </a:r>
            <a:endParaRPr lang="en-US" dirty="0"/>
          </a:p>
          <a:p>
            <a:pPr lvl="1"/>
            <a:r>
              <a:rPr lang="en-US" sz="2000" dirty="0">
                <a:hlinkClick r:id="rId3"/>
              </a:rPr>
              <a:t>https://github.com/nelsonroque/contextlab_qualtrics_workshops</a:t>
            </a:r>
            <a:r>
              <a:rPr lang="en-US" sz="2000" dirty="0"/>
              <a:t> </a:t>
            </a:r>
          </a:p>
        </p:txBody>
      </p:sp>
    </p:spTree>
    <p:extLst>
      <p:ext uri="{BB962C8B-B14F-4D97-AF65-F5344CB8AC3E}">
        <p14:creationId xmlns:p14="http://schemas.microsoft.com/office/powerpoint/2010/main" val="3363411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453E0-9B47-5534-2666-2143226DEFCE}"/>
              </a:ext>
            </a:extLst>
          </p:cNvPr>
          <p:cNvSpPr>
            <a:spLocks noGrp="1"/>
          </p:cNvSpPr>
          <p:nvPr>
            <p:ph type="title"/>
          </p:nvPr>
        </p:nvSpPr>
        <p:spPr/>
        <p:txBody>
          <a:bodyPr/>
          <a:lstStyle/>
          <a:p>
            <a:r>
              <a:rPr lang="en-US" dirty="0"/>
              <a:t>Nonsensical Questions</a:t>
            </a:r>
          </a:p>
        </p:txBody>
      </p:sp>
      <p:sp>
        <p:nvSpPr>
          <p:cNvPr id="4" name="Content Placeholder 2">
            <a:extLst>
              <a:ext uri="{FF2B5EF4-FFF2-40B4-BE49-F238E27FC236}">
                <a16:creationId xmlns:a16="http://schemas.microsoft.com/office/drawing/2014/main" id="{DA828B0B-28CD-D3C7-6403-0F513A1B809F}"/>
              </a:ext>
            </a:extLst>
          </p:cNvPr>
          <p:cNvSpPr txBox="1">
            <a:spLocks/>
          </p:cNvSpPr>
          <p:nvPr/>
        </p:nvSpPr>
        <p:spPr>
          <a:xfrm>
            <a:off x="838201" y="1825625"/>
            <a:ext cx="46228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dirty="0"/>
              <a:t>The statement presented has an objectively correct answer and does not require any prior knowledge</a:t>
            </a:r>
          </a:p>
          <a:p>
            <a:pPr algn="l">
              <a:buFont typeface="Arial" panose="020B0604020202020204" pitchFamily="34" charset="0"/>
              <a:buChar char="•"/>
            </a:pPr>
            <a:endParaRPr lang="en-US" dirty="0"/>
          </a:p>
          <a:p>
            <a:pPr algn="l">
              <a:buFont typeface="Arial" panose="020B0604020202020204" pitchFamily="34" charset="0"/>
              <a:buChar char="•"/>
            </a:pPr>
            <a:r>
              <a:rPr lang="en-US" dirty="0"/>
              <a:t>Attentive participants should select 'Strongly disagree', however participants who selected 'Disagree' would also pass</a:t>
            </a:r>
          </a:p>
        </p:txBody>
      </p:sp>
      <p:pic>
        <p:nvPicPr>
          <p:cNvPr id="3076" name="Picture 4">
            <a:extLst>
              <a:ext uri="{FF2B5EF4-FFF2-40B4-BE49-F238E27FC236}">
                <a16:creationId xmlns:a16="http://schemas.microsoft.com/office/drawing/2014/main" id="{F209553D-A936-FDB0-9F04-D3BC53A7E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7023" y="2353979"/>
            <a:ext cx="5206950" cy="14649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2C39E6-F202-5B10-8415-5335509FCAE0}"/>
              </a:ext>
            </a:extLst>
          </p:cNvPr>
          <p:cNvSpPr txBox="1"/>
          <p:nvPr/>
        </p:nvSpPr>
        <p:spPr>
          <a:xfrm>
            <a:off x="6467023" y="3913188"/>
            <a:ext cx="5206950" cy="830997"/>
          </a:xfrm>
          <a:prstGeom prst="rect">
            <a:avLst/>
          </a:prstGeom>
          <a:noFill/>
        </p:spPr>
        <p:txBody>
          <a:bodyPr wrap="square">
            <a:spAutoFit/>
          </a:bodyPr>
          <a:lstStyle/>
          <a:p>
            <a:pPr algn="ctr"/>
            <a:r>
              <a:rPr lang="en-US" sz="2400" dirty="0"/>
              <a:t>Could you swim across the Atlantic Ocean to get to work every day?</a:t>
            </a:r>
          </a:p>
        </p:txBody>
      </p:sp>
    </p:spTree>
    <p:extLst>
      <p:ext uri="{BB962C8B-B14F-4D97-AF65-F5344CB8AC3E}">
        <p14:creationId xmlns:p14="http://schemas.microsoft.com/office/powerpoint/2010/main" val="3702833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99FE-0D8F-4FF1-33C0-28D75A96A406}"/>
              </a:ext>
            </a:extLst>
          </p:cNvPr>
          <p:cNvSpPr>
            <a:spLocks noGrp="1"/>
          </p:cNvSpPr>
          <p:nvPr>
            <p:ph type="title"/>
          </p:nvPr>
        </p:nvSpPr>
        <p:spPr>
          <a:xfrm>
            <a:off x="838200" y="365125"/>
            <a:ext cx="11136086" cy="1325563"/>
          </a:xfrm>
        </p:spPr>
        <p:txBody>
          <a:bodyPr>
            <a:normAutofit fontScale="90000"/>
          </a:bodyPr>
          <a:lstStyle/>
          <a:p>
            <a:pPr algn="l"/>
            <a:r>
              <a:rPr lang="en-US" dirty="0"/>
              <a:t>Your survey CAN be </a:t>
            </a:r>
            <a:br>
              <a:rPr lang="en-US" dirty="0"/>
            </a:br>
            <a:r>
              <a:rPr lang="en-US" dirty="0"/>
              <a:t>visually appealing and user-friendly.</a:t>
            </a:r>
          </a:p>
        </p:txBody>
      </p:sp>
      <p:pic>
        <p:nvPicPr>
          <p:cNvPr id="5" name="Content Placeholder 4" descr="Graphical user interface, application&#10;&#10;Description automatically generated">
            <a:extLst>
              <a:ext uri="{FF2B5EF4-FFF2-40B4-BE49-F238E27FC236}">
                <a16:creationId xmlns:a16="http://schemas.microsoft.com/office/drawing/2014/main" id="{222B5C6E-D6D0-5060-5FF0-CE3110A31AA3}"/>
              </a:ext>
            </a:extLst>
          </p:cNvPr>
          <p:cNvPicPr>
            <a:picLocks noGrp="1" noChangeAspect="1"/>
          </p:cNvPicPr>
          <p:nvPr>
            <p:ph idx="1"/>
          </p:nvPr>
        </p:nvPicPr>
        <p:blipFill>
          <a:blip r:embed="rId2"/>
          <a:stretch>
            <a:fillRect/>
          </a:stretch>
        </p:blipFill>
        <p:spPr>
          <a:xfrm>
            <a:off x="646603" y="2151602"/>
            <a:ext cx="3696223" cy="4351338"/>
          </a:xfrm>
        </p:spPr>
      </p:pic>
      <p:pic>
        <p:nvPicPr>
          <p:cNvPr id="7" name="Picture 6" descr="Graphical user interface, application&#10;&#10;Description automatically generated">
            <a:extLst>
              <a:ext uri="{FF2B5EF4-FFF2-40B4-BE49-F238E27FC236}">
                <a16:creationId xmlns:a16="http://schemas.microsoft.com/office/drawing/2014/main" id="{B8162F76-4281-A290-F764-590209107FF8}"/>
              </a:ext>
            </a:extLst>
          </p:cNvPr>
          <p:cNvPicPr>
            <a:picLocks noChangeAspect="1"/>
          </p:cNvPicPr>
          <p:nvPr/>
        </p:nvPicPr>
        <p:blipFill>
          <a:blip r:embed="rId3"/>
          <a:stretch>
            <a:fillRect/>
          </a:stretch>
        </p:blipFill>
        <p:spPr>
          <a:xfrm>
            <a:off x="8687320" y="1931543"/>
            <a:ext cx="3007190" cy="4791456"/>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2C316421-BA93-CFC2-84D9-EA8194A19B93}"/>
              </a:ext>
            </a:extLst>
          </p:cNvPr>
          <p:cNvPicPr>
            <a:picLocks noChangeAspect="1"/>
          </p:cNvPicPr>
          <p:nvPr/>
        </p:nvPicPr>
        <p:blipFill>
          <a:blip r:embed="rId4"/>
          <a:stretch>
            <a:fillRect/>
          </a:stretch>
        </p:blipFill>
        <p:spPr>
          <a:xfrm>
            <a:off x="5007316" y="2041160"/>
            <a:ext cx="3015513" cy="4572222"/>
          </a:xfrm>
          <a:prstGeom prst="rect">
            <a:avLst/>
          </a:prstGeom>
        </p:spPr>
      </p:pic>
    </p:spTree>
    <p:extLst>
      <p:ext uri="{BB962C8B-B14F-4D97-AF65-F5344CB8AC3E}">
        <p14:creationId xmlns:p14="http://schemas.microsoft.com/office/powerpoint/2010/main" val="318547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27173-0076-3827-A45D-C76FC9FA54C1}"/>
              </a:ext>
            </a:extLst>
          </p:cNvPr>
          <p:cNvSpPr>
            <a:spLocks noGrp="1"/>
          </p:cNvSpPr>
          <p:nvPr>
            <p:ph type="title"/>
          </p:nvPr>
        </p:nvSpPr>
        <p:spPr/>
        <p:txBody>
          <a:bodyPr/>
          <a:lstStyle/>
          <a:p>
            <a:r>
              <a:rPr lang="en-US" dirty="0"/>
              <a:t>Security &amp; Data Integrity</a:t>
            </a:r>
          </a:p>
        </p:txBody>
      </p:sp>
      <p:pic>
        <p:nvPicPr>
          <p:cNvPr id="4" name="Picture 3">
            <a:extLst>
              <a:ext uri="{FF2B5EF4-FFF2-40B4-BE49-F238E27FC236}">
                <a16:creationId xmlns:a16="http://schemas.microsoft.com/office/drawing/2014/main" id="{0E00F71B-C543-AADF-F1D9-28930DF9FE6F}"/>
              </a:ext>
            </a:extLst>
          </p:cNvPr>
          <p:cNvPicPr>
            <a:picLocks noChangeAspect="1"/>
          </p:cNvPicPr>
          <p:nvPr/>
        </p:nvPicPr>
        <p:blipFill>
          <a:blip r:embed="rId2"/>
          <a:stretch>
            <a:fillRect/>
          </a:stretch>
        </p:blipFill>
        <p:spPr>
          <a:xfrm>
            <a:off x="2623845" y="1690688"/>
            <a:ext cx="6944310" cy="4800429"/>
          </a:xfrm>
          <a:prstGeom prst="rect">
            <a:avLst/>
          </a:prstGeom>
        </p:spPr>
      </p:pic>
    </p:spTree>
    <p:extLst>
      <p:ext uri="{BB962C8B-B14F-4D97-AF65-F5344CB8AC3E}">
        <p14:creationId xmlns:p14="http://schemas.microsoft.com/office/powerpoint/2010/main" val="2628016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9B2CA-C5DE-5BE4-E284-6CF00B0290DD}"/>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a:solidFill>
                  <a:schemeClr val="tx1"/>
                </a:solidFill>
                <a:latin typeface="+mj-lt"/>
                <a:ea typeface="+mj-ea"/>
                <a:cs typeface="+mj-cs"/>
              </a:rPr>
              <a:t>Exporting Surveys</a:t>
            </a:r>
          </a:p>
        </p:txBody>
      </p:sp>
      <p:pic>
        <p:nvPicPr>
          <p:cNvPr id="5" name="Content Placeholder 4" descr="Graphical user interface, application&#10;&#10;Description automatically generated">
            <a:extLst>
              <a:ext uri="{FF2B5EF4-FFF2-40B4-BE49-F238E27FC236}">
                <a16:creationId xmlns:a16="http://schemas.microsoft.com/office/drawing/2014/main" id="{9E885B73-8AAA-C590-C0F4-F7526B4A5C0C}"/>
              </a:ext>
            </a:extLst>
          </p:cNvPr>
          <p:cNvPicPr>
            <a:picLocks noGrp="1" noChangeAspect="1"/>
          </p:cNvPicPr>
          <p:nvPr>
            <p:ph idx="1"/>
          </p:nvPr>
        </p:nvPicPr>
        <p:blipFill rotWithShape="1">
          <a:blip r:embed="rId2"/>
          <a:srcRect l="27649" r="37134"/>
          <a:stretch/>
        </p:blipFill>
        <p:spPr>
          <a:xfrm>
            <a:off x="6894285" y="1685612"/>
            <a:ext cx="3236686" cy="4985917"/>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47E5670-8C66-E6A1-47AD-E10CCCB8AF25}"/>
              </a:ext>
            </a:extLst>
          </p:cNvPr>
          <p:cNvPicPr>
            <a:picLocks noChangeAspect="1"/>
          </p:cNvPicPr>
          <p:nvPr/>
        </p:nvPicPr>
        <p:blipFill rotWithShape="1">
          <a:blip r:embed="rId3"/>
          <a:srcRect l="28270" t="-1" r="36372" b="-3"/>
          <a:stretch/>
        </p:blipFill>
        <p:spPr>
          <a:xfrm>
            <a:off x="2284250" y="1685611"/>
            <a:ext cx="3013466" cy="4985918"/>
          </a:xfrm>
          <a:prstGeom prst="rect">
            <a:avLst/>
          </a:prstGeom>
        </p:spPr>
      </p:pic>
    </p:spTree>
    <p:extLst>
      <p:ext uri="{BB962C8B-B14F-4D97-AF65-F5344CB8AC3E}">
        <p14:creationId xmlns:p14="http://schemas.microsoft.com/office/powerpoint/2010/main" val="155907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E673-5689-31A1-FCAA-1301C49E7CE5}"/>
              </a:ext>
            </a:extLst>
          </p:cNvPr>
          <p:cNvSpPr>
            <a:spLocks noGrp="1"/>
          </p:cNvSpPr>
          <p:nvPr>
            <p:ph type="title"/>
          </p:nvPr>
        </p:nvSpPr>
        <p:spPr/>
        <p:txBody>
          <a:bodyPr/>
          <a:lstStyle/>
          <a:p>
            <a:r>
              <a:rPr lang="en-US" dirty="0"/>
              <a:t>PSA – Anonymize your Qualtrics Surveys</a:t>
            </a:r>
          </a:p>
        </p:txBody>
      </p:sp>
      <p:sp>
        <p:nvSpPr>
          <p:cNvPr id="7" name="Content Placeholder 6">
            <a:extLst>
              <a:ext uri="{FF2B5EF4-FFF2-40B4-BE49-F238E27FC236}">
                <a16:creationId xmlns:a16="http://schemas.microsoft.com/office/drawing/2014/main" id="{A9D25A2A-5A4F-B3BC-A199-8956DDA3BE8B}"/>
              </a:ext>
            </a:extLst>
          </p:cNvPr>
          <p:cNvSpPr>
            <a:spLocks noGrp="1"/>
          </p:cNvSpPr>
          <p:nvPr>
            <p:ph idx="1"/>
          </p:nvPr>
        </p:nvSpPr>
        <p:spPr>
          <a:xfrm>
            <a:off x="838200" y="1825625"/>
            <a:ext cx="4141573" cy="4351338"/>
          </a:xfrm>
        </p:spPr>
        <p:txBody>
          <a:bodyPr>
            <a:normAutofit fontScale="70000" lnSpcReduction="20000"/>
          </a:bodyPr>
          <a:lstStyle/>
          <a:p>
            <a:pPr>
              <a:lnSpc>
                <a:spcPct val="120000"/>
              </a:lnSpc>
            </a:pPr>
            <a:r>
              <a:rPr lang="en-US" b="1" dirty="0">
                <a:solidFill>
                  <a:srgbClr val="FF0000"/>
                </a:solidFill>
              </a:rPr>
              <a:t>By default, when providing any link that is not listed as anonymous, </a:t>
            </a:r>
            <a:r>
              <a:rPr lang="en-US" dirty="0"/>
              <a:t>Qualtrics collects the following information alongside your data</a:t>
            </a:r>
          </a:p>
          <a:p>
            <a:pPr lvl="1">
              <a:lnSpc>
                <a:spcPct val="120000"/>
              </a:lnSpc>
            </a:pPr>
            <a:r>
              <a:rPr lang="en-US" dirty="0"/>
              <a:t>IP Address</a:t>
            </a:r>
          </a:p>
          <a:p>
            <a:pPr lvl="1">
              <a:lnSpc>
                <a:spcPct val="120000"/>
              </a:lnSpc>
            </a:pPr>
            <a:r>
              <a:rPr lang="en-US" dirty="0"/>
              <a:t>Location data</a:t>
            </a:r>
          </a:p>
          <a:p>
            <a:pPr lvl="1">
              <a:lnSpc>
                <a:spcPct val="120000"/>
              </a:lnSpc>
            </a:pPr>
            <a:r>
              <a:rPr lang="en-US" dirty="0"/>
              <a:t>Contact info (if provided)</a:t>
            </a:r>
          </a:p>
          <a:p>
            <a:pPr lvl="1">
              <a:lnSpc>
                <a:spcPct val="120000"/>
              </a:lnSpc>
            </a:pPr>
            <a:endParaRPr lang="en-US" dirty="0"/>
          </a:p>
          <a:p>
            <a:pPr>
              <a:lnSpc>
                <a:spcPct val="120000"/>
              </a:lnSpc>
            </a:pPr>
            <a:r>
              <a:rPr lang="en-US" dirty="0"/>
              <a:t>Turn this off unless  needed (and the IRB application lists this data)</a:t>
            </a:r>
          </a:p>
        </p:txBody>
      </p:sp>
      <p:pic>
        <p:nvPicPr>
          <p:cNvPr id="14" name="Picture 13">
            <a:extLst>
              <a:ext uri="{FF2B5EF4-FFF2-40B4-BE49-F238E27FC236}">
                <a16:creationId xmlns:a16="http://schemas.microsoft.com/office/drawing/2014/main" id="{97ACFA0B-84A5-F4DE-B907-1DA08499B733}"/>
              </a:ext>
            </a:extLst>
          </p:cNvPr>
          <p:cNvPicPr>
            <a:picLocks noChangeAspect="1"/>
          </p:cNvPicPr>
          <p:nvPr/>
        </p:nvPicPr>
        <p:blipFill rotWithShape="1">
          <a:blip r:embed="rId3"/>
          <a:srcRect t="21785" r="23874"/>
          <a:stretch/>
        </p:blipFill>
        <p:spPr>
          <a:xfrm>
            <a:off x="5356640" y="1638606"/>
            <a:ext cx="5430809" cy="4690323"/>
          </a:xfrm>
          <a:prstGeom prst="rect">
            <a:avLst/>
          </a:prstGeom>
        </p:spPr>
      </p:pic>
      <p:sp>
        <p:nvSpPr>
          <p:cNvPr id="15" name="Rounded Rectangle 14">
            <a:extLst>
              <a:ext uri="{FF2B5EF4-FFF2-40B4-BE49-F238E27FC236}">
                <a16:creationId xmlns:a16="http://schemas.microsoft.com/office/drawing/2014/main" id="{D0A21A8E-5A0C-E95C-B73D-7EE683096182}"/>
              </a:ext>
            </a:extLst>
          </p:cNvPr>
          <p:cNvSpPr/>
          <p:nvPr/>
        </p:nvSpPr>
        <p:spPr>
          <a:xfrm>
            <a:off x="5455496" y="1740116"/>
            <a:ext cx="1717928" cy="60639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B5AE8B28-3175-F88A-B19D-6B3947CDCCC9}"/>
              </a:ext>
            </a:extLst>
          </p:cNvPr>
          <p:cNvSpPr/>
          <p:nvPr/>
        </p:nvSpPr>
        <p:spPr>
          <a:xfrm>
            <a:off x="7395844" y="5445311"/>
            <a:ext cx="3156826" cy="7462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8847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Advanced Use Cases</a:t>
            </a:r>
          </a:p>
        </p:txBody>
      </p:sp>
    </p:spTree>
    <p:extLst>
      <p:ext uri="{BB962C8B-B14F-4D97-AF65-F5344CB8AC3E}">
        <p14:creationId xmlns:p14="http://schemas.microsoft.com/office/powerpoint/2010/main" val="1037738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36D34-A214-DFFE-2E64-47B66CEC24ED}"/>
              </a:ext>
            </a:extLst>
          </p:cNvPr>
          <p:cNvSpPr>
            <a:spLocks noGrp="1"/>
          </p:cNvSpPr>
          <p:nvPr>
            <p:ph type="title"/>
          </p:nvPr>
        </p:nvSpPr>
        <p:spPr/>
        <p:txBody>
          <a:bodyPr/>
          <a:lstStyle/>
          <a:p>
            <a:r>
              <a:rPr lang="en-US" dirty="0"/>
              <a:t>Branching, Randomization, &amp; More</a:t>
            </a:r>
          </a:p>
        </p:txBody>
      </p:sp>
      <p:sp>
        <p:nvSpPr>
          <p:cNvPr id="3" name="Content Placeholder 2">
            <a:extLst>
              <a:ext uri="{FF2B5EF4-FFF2-40B4-BE49-F238E27FC236}">
                <a16:creationId xmlns:a16="http://schemas.microsoft.com/office/drawing/2014/main" id="{4EEB0AF1-5CE4-BFE2-017C-DA836DA455A4}"/>
              </a:ext>
            </a:extLst>
          </p:cNvPr>
          <p:cNvSpPr>
            <a:spLocks noGrp="1"/>
          </p:cNvSpPr>
          <p:nvPr>
            <p:ph idx="1"/>
          </p:nvPr>
        </p:nvSpPr>
        <p:spPr>
          <a:xfrm>
            <a:off x="838200" y="1825625"/>
            <a:ext cx="10515600" cy="4351338"/>
          </a:xfrm>
        </p:spPr>
        <p:txBody>
          <a:bodyPr/>
          <a:lstStyle/>
          <a:p>
            <a:r>
              <a:rPr lang="en-US" dirty="0"/>
              <a:t>In the Survey Flow tab, click </a:t>
            </a:r>
            <a:r>
              <a:rPr lang="en-US" i="1" dirty="0"/>
              <a:t>Add a New Element Here </a:t>
            </a:r>
            <a:r>
              <a:rPr lang="en-US" dirty="0"/>
              <a:t>to see additional options for customizing your survey experience</a:t>
            </a:r>
          </a:p>
        </p:txBody>
      </p:sp>
      <p:pic>
        <p:nvPicPr>
          <p:cNvPr id="4" name="Picture 3" descr="Graphical user interface, text, application, email&#10;&#10;Description automatically generated">
            <a:extLst>
              <a:ext uri="{FF2B5EF4-FFF2-40B4-BE49-F238E27FC236}">
                <a16:creationId xmlns:a16="http://schemas.microsoft.com/office/drawing/2014/main" id="{8415761B-178E-3F01-29CE-9D39D8417C01}"/>
              </a:ext>
            </a:extLst>
          </p:cNvPr>
          <p:cNvPicPr>
            <a:picLocks noChangeAspect="1"/>
          </p:cNvPicPr>
          <p:nvPr/>
        </p:nvPicPr>
        <p:blipFill rotWithShape="1">
          <a:blip r:embed="rId2"/>
          <a:srcRect l="6474" t="72951" r="4031"/>
          <a:stretch/>
        </p:blipFill>
        <p:spPr>
          <a:xfrm>
            <a:off x="203199" y="3703002"/>
            <a:ext cx="11894842" cy="2151697"/>
          </a:xfrm>
          <a:prstGeom prst="rect">
            <a:avLst/>
          </a:prstGeom>
        </p:spPr>
      </p:pic>
    </p:spTree>
    <p:extLst>
      <p:ext uri="{BB962C8B-B14F-4D97-AF65-F5344CB8AC3E}">
        <p14:creationId xmlns:p14="http://schemas.microsoft.com/office/powerpoint/2010/main" val="1825774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02B7-D943-D017-C584-842DEB2E8E2D}"/>
              </a:ext>
            </a:extLst>
          </p:cNvPr>
          <p:cNvSpPr>
            <a:spLocks noGrp="1"/>
          </p:cNvSpPr>
          <p:nvPr>
            <p:ph type="title"/>
          </p:nvPr>
        </p:nvSpPr>
        <p:spPr/>
        <p:txBody>
          <a:bodyPr/>
          <a:lstStyle/>
          <a:p>
            <a:r>
              <a:rPr lang="en-US" dirty="0"/>
              <a:t>Why Branching?</a:t>
            </a:r>
          </a:p>
        </p:txBody>
      </p:sp>
      <p:sp>
        <p:nvSpPr>
          <p:cNvPr id="3" name="Content Placeholder 2">
            <a:extLst>
              <a:ext uri="{FF2B5EF4-FFF2-40B4-BE49-F238E27FC236}">
                <a16:creationId xmlns:a16="http://schemas.microsoft.com/office/drawing/2014/main" id="{4ECBD20B-DF4B-B11D-8EC1-CDE806C05374}"/>
              </a:ext>
            </a:extLst>
          </p:cNvPr>
          <p:cNvSpPr>
            <a:spLocks noGrp="1"/>
          </p:cNvSpPr>
          <p:nvPr>
            <p:ph idx="1"/>
          </p:nvPr>
        </p:nvSpPr>
        <p:spPr/>
        <p:txBody>
          <a:bodyPr>
            <a:normAutofit fontScale="85000" lnSpcReduction="10000"/>
          </a:bodyPr>
          <a:lstStyle/>
          <a:p>
            <a:pPr marL="514350" indent="-514350" algn="l">
              <a:buFont typeface="+mj-lt"/>
              <a:buAutoNum type="arabicPeriod"/>
            </a:pPr>
            <a:r>
              <a:rPr lang="en-US" b="1" dirty="0"/>
              <a:t>Personalization: </a:t>
            </a:r>
            <a:r>
              <a:rPr lang="en-US" dirty="0"/>
              <a:t>Branching can allow the survey to be personalized based on the respondent's answers, creating a more engaging and relevant experience.</a:t>
            </a:r>
          </a:p>
          <a:p>
            <a:pPr marL="514350" indent="-514350" algn="l">
              <a:buFont typeface="+mj-lt"/>
              <a:buAutoNum type="arabicPeriod"/>
            </a:pPr>
            <a:r>
              <a:rPr lang="en-US" b="1" dirty="0"/>
              <a:t>Efficiency: </a:t>
            </a:r>
            <a:r>
              <a:rPr lang="en-US" dirty="0"/>
              <a:t>Branching can reduce the number of questions that respondents need to answer, making the survey shorter and more efficient.</a:t>
            </a:r>
          </a:p>
          <a:p>
            <a:pPr marL="514350" indent="-514350" algn="l">
              <a:buFont typeface="+mj-lt"/>
              <a:buAutoNum type="arabicPeriod"/>
            </a:pPr>
            <a:r>
              <a:rPr lang="en-US" b="1" dirty="0"/>
              <a:t>Conditional Logic: </a:t>
            </a:r>
            <a:r>
              <a:rPr lang="en-US" dirty="0"/>
              <a:t>Branching allows for conditional logic, which means that certain questions are displayed based on the respondent's previous answers. This can help to ensure that respondents only see questions that are relevant to them.</a:t>
            </a:r>
          </a:p>
          <a:p>
            <a:pPr marL="514350" indent="-514350" algn="l">
              <a:buFont typeface="+mj-lt"/>
              <a:buAutoNum type="arabicPeriod"/>
            </a:pPr>
            <a:r>
              <a:rPr lang="en-US" b="1" dirty="0"/>
              <a:t>A/B Testing: </a:t>
            </a:r>
            <a:r>
              <a:rPr lang="en-US" dirty="0"/>
              <a:t>Branching can be used to test different versions of a survey with different groups of respondents, helping to identify the most effective design or content.</a:t>
            </a:r>
          </a:p>
          <a:p>
            <a:pPr marL="514350" indent="-514350">
              <a:buFont typeface="+mj-lt"/>
              <a:buAutoNum type="arabicPeriod"/>
            </a:pPr>
            <a:endParaRPr lang="en-US" dirty="0"/>
          </a:p>
        </p:txBody>
      </p:sp>
    </p:spTree>
    <p:extLst>
      <p:ext uri="{BB962C8B-B14F-4D97-AF65-F5344CB8AC3E}">
        <p14:creationId xmlns:p14="http://schemas.microsoft.com/office/powerpoint/2010/main" val="1943187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email&#10;&#10;Description automatically generated">
            <a:extLst>
              <a:ext uri="{FF2B5EF4-FFF2-40B4-BE49-F238E27FC236}">
                <a16:creationId xmlns:a16="http://schemas.microsoft.com/office/drawing/2014/main" id="{D9F1F1E1-580D-F8B6-8AF9-275705D36D27}"/>
              </a:ext>
            </a:extLst>
          </p:cNvPr>
          <p:cNvPicPr>
            <a:picLocks noChangeAspect="1"/>
          </p:cNvPicPr>
          <p:nvPr/>
        </p:nvPicPr>
        <p:blipFill rotWithShape="1">
          <a:blip r:embed="rId2"/>
          <a:srcRect t="3470" r="3926"/>
          <a:stretch/>
        </p:blipFill>
        <p:spPr>
          <a:xfrm>
            <a:off x="160495" y="1257300"/>
            <a:ext cx="11871010" cy="5359400"/>
          </a:xfrm>
          <a:prstGeom prst="rect">
            <a:avLst/>
          </a:prstGeom>
        </p:spPr>
      </p:pic>
      <p:sp>
        <p:nvSpPr>
          <p:cNvPr id="4" name="Title 1">
            <a:extLst>
              <a:ext uri="{FF2B5EF4-FFF2-40B4-BE49-F238E27FC236}">
                <a16:creationId xmlns:a16="http://schemas.microsoft.com/office/drawing/2014/main" id="{3357F7F7-2D75-1131-70A2-53678D39E38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Randomization</a:t>
            </a:r>
          </a:p>
        </p:txBody>
      </p:sp>
    </p:spTree>
    <p:extLst>
      <p:ext uri="{BB962C8B-B14F-4D97-AF65-F5344CB8AC3E}">
        <p14:creationId xmlns:p14="http://schemas.microsoft.com/office/powerpoint/2010/main" val="122891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1058-DB7A-5F83-DC67-DD055C97D83F}"/>
              </a:ext>
            </a:extLst>
          </p:cNvPr>
          <p:cNvSpPr>
            <a:spLocks noGrp="1"/>
          </p:cNvSpPr>
          <p:nvPr>
            <p:ph type="title"/>
          </p:nvPr>
        </p:nvSpPr>
        <p:spPr/>
        <p:txBody>
          <a:bodyPr/>
          <a:lstStyle/>
          <a:p>
            <a:r>
              <a:rPr lang="en-US" dirty="0"/>
              <a:t>Embedded Data</a:t>
            </a:r>
          </a:p>
        </p:txBody>
      </p:sp>
      <p:sp>
        <p:nvSpPr>
          <p:cNvPr id="3" name="Content Placeholder 2">
            <a:extLst>
              <a:ext uri="{FF2B5EF4-FFF2-40B4-BE49-F238E27FC236}">
                <a16:creationId xmlns:a16="http://schemas.microsoft.com/office/drawing/2014/main" id="{DB5EA4A2-4C69-427C-723C-8E317E2AD562}"/>
              </a:ext>
            </a:extLst>
          </p:cNvPr>
          <p:cNvSpPr>
            <a:spLocks noGrp="1"/>
          </p:cNvSpPr>
          <p:nvPr>
            <p:ph idx="1"/>
          </p:nvPr>
        </p:nvSpPr>
        <p:spPr/>
        <p:txBody>
          <a:bodyPr>
            <a:normAutofit fontScale="70000" lnSpcReduction="20000"/>
          </a:bodyPr>
          <a:lstStyle/>
          <a:p>
            <a:pPr marL="514350" indent="-514350" algn="l">
              <a:lnSpc>
                <a:spcPct val="120000"/>
              </a:lnSpc>
              <a:buFont typeface="+mj-lt"/>
              <a:buAutoNum type="arabicPeriod"/>
            </a:pPr>
            <a:r>
              <a:rPr lang="en-US" b="1" dirty="0">
                <a:effectLst/>
                <a:cs typeface="Arial" panose="020B0604020202020204" pitchFamily="34" charset="0"/>
              </a:rPr>
              <a:t>Customizing the survey experience: </a:t>
            </a:r>
            <a:r>
              <a:rPr lang="en-US" dirty="0">
                <a:effectLst/>
                <a:cs typeface="Arial" panose="020B0604020202020204" pitchFamily="34" charset="0"/>
              </a:rPr>
              <a:t>Embedded data allows you to personalize the survey experience for each respondent by capturing additional data about them. You can use this data to customize survey questions, skip logic, and even survey branching. </a:t>
            </a:r>
          </a:p>
          <a:p>
            <a:pPr marL="971550" lvl="1" indent="-514350">
              <a:lnSpc>
                <a:spcPct val="120000"/>
              </a:lnSpc>
              <a:buFont typeface="+mj-lt"/>
              <a:buAutoNum type="arabicPeriod"/>
            </a:pPr>
            <a:endParaRPr lang="en-US" dirty="0">
              <a:effectLst/>
              <a:cs typeface="Arial" panose="020B0604020202020204" pitchFamily="34" charset="0"/>
            </a:endParaRPr>
          </a:p>
          <a:p>
            <a:pPr marL="514350" indent="-514350" algn="l">
              <a:lnSpc>
                <a:spcPct val="120000"/>
              </a:lnSpc>
              <a:buFont typeface="+mj-lt"/>
              <a:buAutoNum type="arabicPeriod"/>
            </a:pPr>
            <a:r>
              <a:rPr lang="en-US" b="1" dirty="0">
                <a:effectLst/>
                <a:cs typeface="Arial" panose="020B0604020202020204" pitchFamily="34" charset="0"/>
              </a:rPr>
              <a:t>Integrating with other systems: </a:t>
            </a:r>
            <a:r>
              <a:rPr lang="en-US" dirty="0">
                <a:effectLst/>
                <a:cs typeface="Arial" panose="020B0604020202020204" pitchFamily="34" charset="0"/>
              </a:rPr>
              <a:t>For example, you can use embedded data to track survey respondents across multiple surveys or link survey responses to other data sources.</a:t>
            </a:r>
          </a:p>
          <a:p>
            <a:pPr marL="971550" lvl="1" indent="-514350">
              <a:lnSpc>
                <a:spcPct val="120000"/>
              </a:lnSpc>
              <a:buFont typeface="+mj-lt"/>
              <a:buAutoNum type="arabicPeriod"/>
            </a:pPr>
            <a:endParaRPr lang="en-US" dirty="0">
              <a:effectLst/>
              <a:cs typeface="Arial" panose="020B0604020202020204" pitchFamily="34" charset="0"/>
            </a:endParaRPr>
          </a:p>
          <a:p>
            <a:pPr marL="514350" indent="-514350" algn="l">
              <a:lnSpc>
                <a:spcPct val="120000"/>
              </a:lnSpc>
              <a:buFont typeface="+mj-lt"/>
              <a:buAutoNum type="arabicPeriod"/>
            </a:pPr>
            <a:r>
              <a:rPr lang="en-US" b="1" dirty="0">
                <a:effectLst/>
                <a:cs typeface="Arial" panose="020B0604020202020204" pitchFamily="34" charset="0"/>
              </a:rPr>
              <a:t>Automation: </a:t>
            </a:r>
            <a:r>
              <a:rPr lang="en-US" dirty="0">
                <a:effectLst/>
                <a:cs typeface="Arial" panose="020B0604020202020204" pitchFamily="34" charset="0"/>
              </a:rPr>
              <a:t>Embedded data can be used to automate certain tasks within the survey, such as sending email invitations or generating unique respondent IDs. This can help streamline the survey process and reduce the workload for the survey administrator.</a:t>
            </a:r>
          </a:p>
        </p:txBody>
      </p:sp>
    </p:spTree>
    <p:extLst>
      <p:ext uri="{BB962C8B-B14F-4D97-AF65-F5344CB8AC3E}">
        <p14:creationId xmlns:p14="http://schemas.microsoft.com/office/powerpoint/2010/main" val="3493055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Workshop Learning Objectives</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a:bodyPr>
          <a:lstStyle/>
          <a:p>
            <a:pPr marL="514350" indent="-514350">
              <a:buFont typeface="+mj-lt"/>
              <a:buAutoNum type="arabicPeriod"/>
            </a:pPr>
            <a:r>
              <a:rPr lang="en-US" dirty="0"/>
              <a:t>Describe various principles, tools and techniques supportive of collecting data on Qualtrics.</a:t>
            </a:r>
          </a:p>
          <a:p>
            <a:pPr marL="914400" lvl="1" indent="-457200">
              <a:buFont typeface="+mj-lt"/>
              <a:buAutoNum type="arabicPeriod"/>
            </a:pPr>
            <a:endParaRPr lang="en-US" dirty="0"/>
          </a:p>
          <a:p>
            <a:pPr marL="514350" indent="-514350">
              <a:buFont typeface="+mj-lt"/>
              <a:buAutoNum type="arabicPeriod"/>
            </a:pPr>
            <a:r>
              <a:rPr lang="en-US" dirty="0"/>
              <a:t>Develop a code-only pipeline to allow reproducibility of data prep and analyses.</a:t>
            </a:r>
          </a:p>
          <a:p>
            <a:pPr marL="914400" lvl="1" indent="-457200">
              <a:buFont typeface="+mj-lt"/>
              <a:buAutoNum type="arabicPeriod"/>
            </a:pPr>
            <a:r>
              <a:rPr lang="en-US" dirty="0"/>
              <a:t>Learn about data wrangling principles (e.g., tidy data)</a:t>
            </a:r>
          </a:p>
          <a:p>
            <a:pPr marL="914400" lvl="1" indent="-457200">
              <a:buFont typeface="+mj-lt"/>
              <a:buAutoNum type="arabicPeriod"/>
            </a:pPr>
            <a:r>
              <a:rPr lang="en-US" dirty="0"/>
              <a:t>Import, pre-process &amp; visualize data using R</a:t>
            </a:r>
          </a:p>
        </p:txBody>
      </p:sp>
    </p:spTree>
    <p:extLst>
      <p:ext uri="{BB962C8B-B14F-4D97-AF65-F5344CB8AC3E}">
        <p14:creationId xmlns:p14="http://schemas.microsoft.com/office/powerpoint/2010/main" val="8323877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7E70-CD6E-E1C7-CD13-6F375B52F929}"/>
              </a:ext>
            </a:extLst>
          </p:cNvPr>
          <p:cNvSpPr>
            <a:spLocks noGrp="1"/>
          </p:cNvSpPr>
          <p:nvPr>
            <p:ph type="title"/>
          </p:nvPr>
        </p:nvSpPr>
        <p:spPr/>
        <p:txBody>
          <a:bodyPr/>
          <a:lstStyle/>
          <a:p>
            <a:r>
              <a:rPr lang="en-US" dirty="0"/>
              <a:t>Embedded Data</a:t>
            </a:r>
          </a:p>
        </p:txBody>
      </p:sp>
      <p:pic>
        <p:nvPicPr>
          <p:cNvPr id="5" name="Content Placeholder 4" descr="Graphical user interface, text, application&#10;&#10;Description automatically generated">
            <a:extLst>
              <a:ext uri="{FF2B5EF4-FFF2-40B4-BE49-F238E27FC236}">
                <a16:creationId xmlns:a16="http://schemas.microsoft.com/office/drawing/2014/main" id="{369C0AD3-AE28-26A9-DD20-1911808A39D0}"/>
              </a:ext>
            </a:extLst>
          </p:cNvPr>
          <p:cNvPicPr>
            <a:picLocks noGrp="1" noChangeAspect="1"/>
          </p:cNvPicPr>
          <p:nvPr>
            <p:ph idx="1"/>
          </p:nvPr>
        </p:nvPicPr>
        <p:blipFill>
          <a:blip r:embed="rId2"/>
          <a:stretch>
            <a:fillRect/>
          </a:stretch>
        </p:blipFill>
        <p:spPr>
          <a:xfrm>
            <a:off x="1288473" y="1825625"/>
            <a:ext cx="9615053" cy="4351338"/>
          </a:xfrm>
        </p:spPr>
      </p:pic>
    </p:spTree>
    <p:extLst>
      <p:ext uri="{BB962C8B-B14F-4D97-AF65-F5344CB8AC3E}">
        <p14:creationId xmlns:p14="http://schemas.microsoft.com/office/powerpoint/2010/main" val="4163121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C2C09-88B9-8D82-E435-964084264955}"/>
              </a:ext>
            </a:extLst>
          </p:cNvPr>
          <p:cNvSpPr>
            <a:spLocks noGrp="1"/>
          </p:cNvSpPr>
          <p:nvPr>
            <p:ph type="title"/>
          </p:nvPr>
        </p:nvSpPr>
        <p:spPr/>
        <p:txBody>
          <a:bodyPr>
            <a:normAutofit/>
          </a:bodyPr>
          <a:lstStyle/>
          <a:p>
            <a:r>
              <a:rPr lang="en-US" sz="3600" dirty="0"/>
              <a:t>Embed a task from external source: </a:t>
            </a:r>
            <a:r>
              <a:rPr lang="en-US" sz="3600" dirty="0" err="1"/>
              <a:t>iFrame</a:t>
            </a:r>
            <a:endParaRPr lang="en-US" sz="3600" dirty="0"/>
          </a:p>
        </p:txBody>
      </p:sp>
      <p:sp>
        <p:nvSpPr>
          <p:cNvPr id="3" name="Content Placeholder 2">
            <a:extLst>
              <a:ext uri="{FF2B5EF4-FFF2-40B4-BE49-F238E27FC236}">
                <a16:creationId xmlns:a16="http://schemas.microsoft.com/office/drawing/2014/main" id="{A7B9B918-ACA9-6857-0C83-F9FC1E9A834B}"/>
              </a:ext>
            </a:extLst>
          </p:cNvPr>
          <p:cNvSpPr>
            <a:spLocks noGrp="1"/>
          </p:cNvSpPr>
          <p:nvPr>
            <p:ph idx="1"/>
          </p:nvPr>
        </p:nvSpPr>
        <p:spPr/>
        <p:txBody>
          <a:bodyPr>
            <a:normAutofit/>
          </a:bodyPr>
          <a:lstStyle/>
          <a:p>
            <a:r>
              <a:rPr lang="en-US" sz="3200" b="0" i="0" dirty="0">
                <a:effectLst/>
                <a:latin typeface="Söhne"/>
              </a:rPr>
              <a:t>An </a:t>
            </a:r>
            <a:r>
              <a:rPr lang="en-US" sz="3200" b="0" i="0" dirty="0" err="1">
                <a:effectLst/>
                <a:latin typeface="Söhne"/>
              </a:rPr>
              <a:t>iFrame</a:t>
            </a:r>
            <a:r>
              <a:rPr lang="en-US" sz="3200" b="0" i="0" dirty="0">
                <a:effectLst/>
                <a:latin typeface="Söhne"/>
              </a:rPr>
              <a:t>, or Inline Frame, is an HTML element that allows for the loading of another HTML element within a web page (e.g., external ads, videos, tags, Figma prototypes, or other interactive elements).</a:t>
            </a:r>
          </a:p>
          <a:p>
            <a:pPr marL="0" indent="0">
              <a:buNone/>
            </a:pPr>
            <a:endParaRPr lang="en-US" sz="3200" dirty="0">
              <a:latin typeface="Söhne"/>
            </a:endParaRPr>
          </a:p>
          <a:p>
            <a:r>
              <a:rPr lang="en-US" sz="3200" u="sng" dirty="0">
                <a:latin typeface="Söhne"/>
              </a:rPr>
              <a:t>Not all websites may not permit the use of an </a:t>
            </a:r>
            <a:r>
              <a:rPr lang="en-US" sz="3200" u="sng" dirty="0" err="1">
                <a:latin typeface="Söhne"/>
              </a:rPr>
              <a:t>iFrame</a:t>
            </a:r>
            <a:r>
              <a:rPr lang="en-US" sz="3200" u="sng" dirty="0">
                <a:latin typeface="Söhne"/>
              </a:rPr>
              <a:t> </a:t>
            </a:r>
            <a:r>
              <a:rPr lang="en-US" sz="3200" dirty="0">
                <a:latin typeface="Söhne"/>
              </a:rPr>
              <a:t>to embed their content.</a:t>
            </a:r>
          </a:p>
        </p:txBody>
      </p:sp>
    </p:spTree>
    <p:extLst>
      <p:ext uri="{BB962C8B-B14F-4D97-AF65-F5344CB8AC3E}">
        <p14:creationId xmlns:p14="http://schemas.microsoft.com/office/powerpoint/2010/main" val="1823017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A1D8-F930-FDD9-3879-7BD3137FFD13}"/>
              </a:ext>
            </a:extLst>
          </p:cNvPr>
          <p:cNvSpPr>
            <a:spLocks noGrp="1"/>
          </p:cNvSpPr>
          <p:nvPr>
            <p:ph type="title"/>
          </p:nvPr>
        </p:nvSpPr>
        <p:spPr/>
        <p:txBody>
          <a:bodyPr/>
          <a:lstStyle/>
          <a:p>
            <a:r>
              <a:rPr lang="en-US" dirty="0"/>
              <a:t>Embed a task from external source</a:t>
            </a:r>
          </a:p>
        </p:txBody>
      </p:sp>
      <p:pic>
        <p:nvPicPr>
          <p:cNvPr id="8" name="Content Placeholder 7" descr="Graphical user interface, text, application, email&#10;&#10;Description automatically generated">
            <a:extLst>
              <a:ext uri="{FF2B5EF4-FFF2-40B4-BE49-F238E27FC236}">
                <a16:creationId xmlns:a16="http://schemas.microsoft.com/office/drawing/2014/main" id="{46408227-C9FD-A87F-159D-AA55C9EE46CD}"/>
              </a:ext>
            </a:extLst>
          </p:cNvPr>
          <p:cNvPicPr>
            <a:picLocks noGrp="1" noChangeAspect="1"/>
          </p:cNvPicPr>
          <p:nvPr>
            <p:ph idx="1"/>
          </p:nvPr>
        </p:nvPicPr>
        <p:blipFill>
          <a:blip r:embed="rId2"/>
          <a:stretch>
            <a:fillRect/>
          </a:stretch>
        </p:blipFill>
        <p:spPr>
          <a:xfrm>
            <a:off x="578171" y="2315275"/>
            <a:ext cx="11035657" cy="2801546"/>
          </a:xfrm>
        </p:spPr>
      </p:pic>
    </p:spTree>
    <p:extLst>
      <p:ext uri="{BB962C8B-B14F-4D97-AF65-F5344CB8AC3E}">
        <p14:creationId xmlns:p14="http://schemas.microsoft.com/office/powerpoint/2010/main" val="3386084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2440A-27EE-AAE7-12D5-1CA3BF14DAD3}"/>
              </a:ext>
            </a:extLst>
          </p:cNvPr>
          <p:cNvSpPr>
            <a:spLocks noGrp="1"/>
          </p:cNvSpPr>
          <p:nvPr>
            <p:ph type="title"/>
          </p:nvPr>
        </p:nvSpPr>
        <p:spPr/>
        <p:txBody>
          <a:bodyPr/>
          <a:lstStyle/>
          <a:p>
            <a:r>
              <a:rPr lang="en-US"/>
              <a:t>Generate Test Responses</a:t>
            </a:r>
            <a:endParaRPr lang="en-US" dirty="0"/>
          </a:p>
        </p:txBody>
      </p:sp>
      <p:pic>
        <p:nvPicPr>
          <p:cNvPr id="1026" name="Picture 2" descr="Test Survey window with options expanded">
            <a:extLst>
              <a:ext uri="{FF2B5EF4-FFF2-40B4-BE49-F238E27FC236}">
                <a16:creationId xmlns:a16="http://schemas.microsoft.com/office/drawing/2014/main" id="{2C842C3D-5A6D-46E7-9059-7B8CC5686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5791" y="1858119"/>
            <a:ext cx="7173323" cy="43461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of the generate test responses option in the tools menu">
            <a:extLst>
              <a:ext uri="{FF2B5EF4-FFF2-40B4-BE49-F238E27FC236}">
                <a16:creationId xmlns:a16="http://schemas.microsoft.com/office/drawing/2014/main" id="{4C8A3A1D-3F0B-0DC1-535E-78379A6BA2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833"/>
          <a:stretch/>
        </p:blipFill>
        <p:spPr bwMode="auto">
          <a:xfrm>
            <a:off x="132886" y="1858119"/>
            <a:ext cx="4196678" cy="4346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7470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3D53-43EE-EEAC-ACD0-499D6B581AC8}"/>
              </a:ext>
            </a:extLst>
          </p:cNvPr>
          <p:cNvSpPr>
            <a:spLocks noGrp="1"/>
          </p:cNvSpPr>
          <p:nvPr>
            <p:ph type="title"/>
          </p:nvPr>
        </p:nvSpPr>
        <p:spPr/>
        <p:txBody>
          <a:bodyPr/>
          <a:lstStyle/>
          <a:p>
            <a:r>
              <a:rPr lang="en-US" dirty="0"/>
              <a:t>Workflows</a:t>
            </a:r>
          </a:p>
        </p:txBody>
      </p:sp>
      <p:pic>
        <p:nvPicPr>
          <p:cNvPr id="4" name="Content Placeholder 3">
            <a:extLst>
              <a:ext uri="{FF2B5EF4-FFF2-40B4-BE49-F238E27FC236}">
                <a16:creationId xmlns:a16="http://schemas.microsoft.com/office/drawing/2014/main" id="{ECE60CE3-7DA4-B59A-A20E-AF076351FFC9}"/>
              </a:ext>
            </a:extLst>
          </p:cNvPr>
          <p:cNvPicPr>
            <a:picLocks noGrp="1" noChangeAspect="1"/>
          </p:cNvPicPr>
          <p:nvPr>
            <p:ph idx="1"/>
          </p:nvPr>
        </p:nvPicPr>
        <p:blipFill rotWithShape="1">
          <a:blip r:embed="rId2"/>
          <a:srcRect l="42596" t="47519" r="32354" b="22542"/>
          <a:stretch/>
        </p:blipFill>
        <p:spPr>
          <a:xfrm>
            <a:off x="963547" y="2389706"/>
            <a:ext cx="3091543" cy="230933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C88C1DFE-FA20-32F9-2BFC-9B43823D5A17}"/>
              </a:ext>
            </a:extLst>
          </p:cNvPr>
          <p:cNvPicPr>
            <a:picLocks noChangeAspect="1"/>
          </p:cNvPicPr>
          <p:nvPr/>
        </p:nvPicPr>
        <p:blipFill>
          <a:blip r:embed="rId3"/>
          <a:stretch>
            <a:fillRect/>
          </a:stretch>
        </p:blipFill>
        <p:spPr>
          <a:xfrm>
            <a:off x="4205515" y="2222438"/>
            <a:ext cx="7424057" cy="4316778"/>
          </a:xfrm>
          <a:prstGeom prst="rect">
            <a:avLst/>
          </a:prstGeom>
        </p:spPr>
      </p:pic>
      <p:pic>
        <p:nvPicPr>
          <p:cNvPr id="7" name="Content Placeholder 3">
            <a:extLst>
              <a:ext uri="{FF2B5EF4-FFF2-40B4-BE49-F238E27FC236}">
                <a16:creationId xmlns:a16="http://schemas.microsoft.com/office/drawing/2014/main" id="{9438231C-9AD7-1916-400D-0EA05B3FE4EC}"/>
              </a:ext>
            </a:extLst>
          </p:cNvPr>
          <p:cNvPicPr>
            <a:picLocks noChangeAspect="1"/>
          </p:cNvPicPr>
          <p:nvPr/>
        </p:nvPicPr>
        <p:blipFill rotWithShape="1">
          <a:blip r:embed="rId2"/>
          <a:srcRect t="16750" r="51931" b="76404"/>
          <a:stretch/>
        </p:blipFill>
        <p:spPr>
          <a:xfrm>
            <a:off x="963547" y="1690688"/>
            <a:ext cx="5932391" cy="528121"/>
          </a:xfrm>
          <a:prstGeom prst="rect">
            <a:avLst/>
          </a:prstGeom>
        </p:spPr>
      </p:pic>
    </p:spTree>
    <p:extLst>
      <p:ext uri="{BB962C8B-B14F-4D97-AF65-F5344CB8AC3E}">
        <p14:creationId xmlns:p14="http://schemas.microsoft.com/office/powerpoint/2010/main" val="976145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3D53-43EE-EEAC-ACD0-499D6B581AC8}"/>
              </a:ext>
            </a:extLst>
          </p:cNvPr>
          <p:cNvSpPr>
            <a:spLocks noGrp="1"/>
          </p:cNvSpPr>
          <p:nvPr>
            <p:ph type="title"/>
          </p:nvPr>
        </p:nvSpPr>
        <p:spPr/>
        <p:txBody>
          <a:bodyPr/>
          <a:lstStyle/>
          <a:p>
            <a:r>
              <a:rPr lang="en-US" dirty="0"/>
              <a:t>Workflows</a:t>
            </a:r>
          </a:p>
        </p:txBody>
      </p:sp>
      <p:pic>
        <p:nvPicPr>
          <p:cNvPr id="7" name="Content Placeholder 6" descr="Graphical user interface, application&#10;&#10;Description automatically generated">
            <a:extLst>
              <a:ext uri="{FF2B5EF4-FFF2-40B4-BE49-F238E27FC236}">
                <a16:creationId xmlns:a16="http://schemas.microsoft.com/office/drawing/2014/main" id="{FF0A9CDE-11E5-D707-0006-2E112C7D6BA5}"/>
              </a:ext>
            </a:extLst>
          </p:cNvPr>
          <p:cNvPicPr>
            <a:picLocks noGrp="1" noChangeAspect="1"/>
          </p:cNvPicPr>
          <p:nvPr>
            <p:ph idx="1"/>
          </p:nvPr>
        </p:nvPicPr>
        <p:blipFill>
          <a:blip r:embed="rId2"/>
          <a:stretch>
            <a:fillRect/>
          </a:stretch>
        </p:blipFill>
        <p:spPr>
          <a:xfrm>
            <a:off x="475095" y="1854654"/>
            <a:ext cx="3810493" cy="4351338"/>
          </a:xfrm>
        </p:spPr>
      </p:pic>
      <p:pic>
        <p:nvPicPr>
          <p:cNvPr id="11" name="Picture 10" descr="Graphical user interface, text, application&#10;&#10;Description automatically generated">
            <a:extLst>
              <a:ext uri="{FF2B5EF4-FFF2-40B4-BE49-F238E27FC236}">
                <a16:creationId xmlns:a16="http://schemas.microsoft.com/office/drawing/2014/main" id="{EF7688C9-552D-D212-09CB-0393964B94AE}"/>
              </a:ext>
            </a:extLst>
          </p:cNvPr>
          <p:cNvPicPr>
            <a:picLocks noChangeAspect="1"/>
          </p:cNvPicPr>
          <p:nvPr/>
        </p:nvPicPr>
        <p:blipFill>
          <a:blip r:embed="rId3"/>
          <a:stretch>
            <a:fillRect/>
          </a:stretch>
        </p:blipFill>
        <p:spPr>
          <a:xfrm>
            <a:off x="5034492" y="1854654"/>
            <a:ext cx="6682413" cy="4351338"/>
          </a:xfrm>
          <a:prstGeom prst="rect">
            <a:avLst/>
          </a:prstGeom>
        </p:spPr>
      </p:pic>
    </p:spTree>
    <p:extLst>
      <p:ext uri="{BB962C8B-B14F-4D97-AF65-F5344CB8AC3E}">
        <p14:creationId xmlns:p14="http://schemas.microsoft.com/office/powerpoint/2010/main" val="3570862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701F-1568-DD67-39A1-1AD44A1C255A}"/>
              </a:ext>
            </a:extLst>
          </p:cNvPr>
          <p:cNvSpPr>
            <a:spLocks noGrp="1"/>
          </p:cNvSpPr>
          <p:nvPr>
            <p:ph type="title"/>
          </p:nvPr>
        </p:nvSpPr>
        <p:spPr/>
        <p:txBody>
          <a:bodyPr/>
          <a:lstStyle/>
          <a:p>
            <a:r>
              <a:rPr lang="en-US" dirty="0"/>
              <a:t>Custom </a:t>
            </a:r>
            <a:r>
              <a:rPr lang="en-US" dirty="0" err="1"/>
              <a:t>Javascript</a:t>
            </a: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7DE722D3-5D50-8D5D-DFC5-90E2C6DCA4CC}"/>
              </a:ext>
            </a:extLst>
          </p:cNvPr>
          <p:cNvPicPr>
            <a:picLocks noChangeAspect="1"/>
          </p:cNvPicPr>
          <p:nvPr/>
        </p:nvPicPr>
        <p:blipFill>
          <a:blip r:embed="rId2"/>
          <a:stretch>
            <a:fillRect/>
          </a:stretch>
        </p:blipFill>
        <p:spPr>
          <a:xfrm>
            <a:off x="5661387" y="1690688"/>
            <a:ext cx="5768613" cy="5012932"/>
          </a:xfrm>
          <a:prstGeom prst="rect">
            <a:avLst/>
          </a:prstGeom>
        </p:spPr>
      </p:pic>
      <p:sp>
        <p:nvSpPr>
          <p:cNvPr id="6" name="Content Placeholder 2">
            <a:extLst>
              <a:ext uri="{FF2B5EF4-FFF2-40B4-BE49-F238E27FC236}">
                <a16:creationId xmlns:a16="http://schemas.microsoft.com/office/drawing/2014/main" id="{946AB89F-A004-986A-8E59-A63DC06974E5}"/>
              </a:ext>
            </a:extLst>
          </p:cNvPr>
          <p:cNvSpPr txBox="1">
            <a:spLocks/>
          </p:cNvSpPr>
          <p:nvPr/>
        </p:nvSpPr>
        <p:spPr>
          <a:xfrm>
            <a:off x="838200" y="1825625"/>
            <a:ext cx="46355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US" dirty="0"/>
              <a:t>Advanced Question Types, and activities</a:t>
            </a:r>
          </a:p>
          <a:p>
            <a:pPr algn="l">
              <a:buFont typeface="Arial" panose="020B0604020202020204" pitchFamily="34" charset="0"/>
              <a:buChar char="•"/>
            </a:pPr>
            <a:endParaRPr lang="en-US" dirty="0"/>
          </a:p>
          <a:p>
            <a:pPr algn="l">
              <a:buFont typeface="Arial" panose="020B0604020202020204" pitchFamily="34" charset="0"/>
              <a:buChar char="•"/>
            </a:pPr>
            <a:r>
              <a:rPr lang="en-US" dirty="0"/>
              <a:t>Custom validation</a:t>
            </a:r>
          </a:p>
          <a:p>
            <a:pPr algn="l">
              <a:buFont typeface="Arial" panose="020B0604020202020204" pitchFamily="34" charset="0"/>
              <a:buChar char="•"/>
            </a:pPr>
            <a:endParaRPr lang="en-US" dirty="0"/>
          </a:p>
          <a:p>
            <a:pPr algn="l">
              <a:buFont typeface="Arial" panose="020B0604020202020204" pitchFamily="34" charset="0"/>
              <a:buChar char="•"/>
            </a:pPr>
            <a:r>
              <a:rPr lang="en-US" dirty="0"/>
              <a:t>Conditional Logic</a:t>
            </a:r>
          </a:p>
          <a:p>
            <a:pPr algn="l">
              <a:buFont typeface="Arial" panose="020B0604020202020204" pitchFamily="34" charset="0"/>
              <a:buChar char="•"/>
            </a:pPr>
            <a:endParaRPr lang="en-US" dirty="0"/>
          </a:p>
          <a:p>
            <a:pPr algn="l">
              <a:buFont typeface="Arial" panose="020B0604020202020204" pitchFamily="34" charset="0"/>
              <a:buChar char="•"/>
            </a:pPr>
            <a:r>
              <a:rPr lang="en-US" dirty="0"/>
              <a:t>Integration</a:t>
            </a:r>
          </a:p>
        </p:txBody>
      </p:sp>
    </p:spTree>
    <p:extLst>
      <p:ext uri="{BB962C8B-B14F-4D97-AF65-F5344CB8AC3E}">
        <p14:creationId xmlns:p14="http://schemas.microsoft.com/office/powerpoint/2010/main" val="1733877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19EB-2315-11D0-9BCD-BA5C9A248418}"/>
              </a:ext>
            </a:extLst>
          </p:cNvPr>
          <p:cNvSpPr>
            <a:spLocks noGrp="1"/>
          </p:cNvSpPr>
          <p:nvPr>
            <p:ph type="title"/>
          </p:nvPr>
        </p:nvSpPr>
        <p:spPr/>
        <p:txBody>
          <a:bodyPr/>
          <a:lstStyle/>
          <a:p>
            <a:r>
              <a:rPr lang="en-US" dirty="0"/>
              <a:t>Collecting Data on Prolific</a:t>
            </a:r>
          </a:p>
        </p:txBody>
      </p:sp>
      <p:pic>
        <p:nvPicPr>
          <p:cNvPr id="8" name="Picture 7" descr="Graphical user interface, text, application&#10;&#10;Description automatically generated">
            <a:extLst>
              <a:ext uri="{FF2B5EF4-FFF2-40B4-BE49-F238E27FC236}">
                <a16:creationId xmlns:a16="http://schemas.microsoft.com/office/drawing/2014/main" id="{A520EF5B-E381-EE7D-1C44-5EE6B347A049}"/>
              </a:ext>
            </a:extLst>
          </p:cNvPr>
          <p:cNvPicPr>
            <a:picLocks noChangeAspect="1"/>
          </p:cNvPicPr>
          <p:nvPr/>
        </p:nvPicPr>
        <p:blipFill rotWithShape="1">
          <a:blip r:embed="rId3"/>
          <a:srcRect l="4275" r="61340" b="82693"/>
          <a:stretch/>
        </p:blipFill>
        <p:spPr>
          <a:xfrm>
            <a:off x="838200" y="3039535"/>
            <a:ext cx="3493103" cy="1371866"/>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93624327-6EF2-4811-B7F1-9C7F8F79082E}"/>
              </a:ext>
            </a:extLst>
          </p:cNvPr>
          <p:cNvPicPr>
            <a:picLocks noChangeAspect="1"/>
          </p:cNvPicPr>
          <p:nvPr/>
        </p:nvPicPr>
        <p:blipFill rotWithShape="1">
          <a:blip r:embed="rId3"/>
          <a:srcRect t="23409"/>
          <a:stretch/>
        </p:blipFill>
        <p:spPr>
          <a:xfrm>
            <a:off x="4821759" y="1975645"/>
            <a:ext cx="6532041" cy="3903662"/>
          </a:xfrm>
          <a:prstGeom prst="rect">
            <a:avLst/>
          </a:prstGeom>
        </p:spPr>
      </p:pic>
    </p:spTree>
    <p:extLst>
      <p:ext uri="{BB962C8B-B14F-4D97-AF65-F5344CB8AC3E}">
        <p14:creationId xmlns:p14="http://schemas.microsoft.com/office/powerpoint/2010/main" val="413082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19EB-2315-11D0-9BCD-BA5C9A248418}"/>
              </a:ext>
            </a:extLst>
          </p:cNvPr>
          <p:cNvSpPr>
            <a:spLocks noGrp="1"/>
          </p:cNvSpPr>
          <p:nvPr>
            <p:ph type="title"/>
          </p:nvPr>
        </p:nvSpPr>
        <p:spPr/>
        <p:txBody>
          <a:bodyPr/>
          <a:lstStyle/>
          <a:p>
            <a:r>
              <a:rPr lang="en-US" dirty="0"/>
              <a:t>Collecting Data on Prolific</a:t>
            </a:r>
          </a:p>
        </p:txBody>
      </p:sp>
      <p:sp>
        <p:nvSpPr>
          <p:cNvPr id="6" name="Content Placeholder 5">
            <a:extLst>
              <a:ext uri="{FF2B5EF4-FFF2-40B4-BE49-F238E27FC236}">
                <a16:creationId xmlns:a16="http://schemas.microsoft.com/office/drawing/2014/main" id="{E8223897-62AC-2864-331C-0768762A5F0E}"/>
              </a:ext>
            </a:extLst>
          </p:cNvPr>
          <p:cNvSpPr>
            <a:spLocks noGrp="1"/>
          </p:cNvSpPr>
          <p:nvPr>
            <p:ph idx="1"/>
          </p:nvPr>
        </p:nvSpPr>
        <p:spPr>
          <a:xfrm>
            <a:off x="838200" y="1825625"/>
            <a:ext cx="10515600" cy="4667250"/>
          </a:xfrm>
        </p:spPr>
        <p:txBody>
          <a:bodyPr>
            <a:normAutofit fontScale="92500" lnSpcReduction="20000"/>
          </a:bodyPr>
          <a:lstStyle/>
          <a:p>
            <a:pPr algn="l">
              <a:lnSpc>
                <a:spcPct val="110000"/>
              </a:lnSpc>
            </a:pPr>
            <a:r>
              <a:rPr lang="en-US" dirty="0"/>
              <a:t>Prolific is an online research platform that provides the recruitment and management of participants for online research, to enable fast, reliable and high-quality data collection by connecting diverse participants with researchers. </a:t>
            </a:r>
          </a:p>
          <a:p>
            <a:pPr algn="l">
              <a:lnSpc>
                <a:spcPct val="110000"/>
              </a:lnSpc>
            </a:pPr>
            <a:r>
              <a:rPr lang="en-US" dirty="0"/>
              <a:t>You can use your existing study/survey software to integrate with Prolific, choose your target respondents with their prescreening and collect hundreds or thousands of responses quickly and easily. </a:t>
            </a:r>
          </a:p>
          <a:p>
            <a:pPr algn="l">
              <a:lnSpc>
                <a:spcPct val="110000"/>
              </a:lnSpc>
            </a:pPr>
            <a:r>
              <a:rPr lang="en-US" dirty="0"/>
              <a:t>Once you’ve reviewed the data, you can approve and pay the participants with just a few clicks (or automatically).</a:t>
            </a:r>
          </a:p>
        </p:txBody>
      </p:sp>
    </p:spTree>
    <p:extLst>
      <p:ext uri="{BB962C8B-B14F-4D97-AF65-F5344CB8AC3E}">
        <p14:creationId xmlns:p14="http://schemas.microsoft.com/office/powerpoint/2010/main" val="770607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19EB-2315-11D0-9BCD-BA5C9A248418}"/>
              </a:ext>
            </a:extLst>
          </p:cNvPr>
          <p:cNvSpPr>
            <a:spLocks noGrp="1"/>
          </p:cNvSpPr>
          <p:nvPr>
            <p:ph type="title"/>
          </p:nvPr>
        </p:nvSpPr>
        <p:spPr/>
        <p:txBody>
          <a:bodyPr/>
          <a:lstStyle/>
          <a:p>
            <a:r>
              <a:rPr lang="en-US" dirty="0"/>
              <a:t>Collecting Data on Prolific</a:t>
            </a:r>
          </a:p>
        </p:txBody>
      </p:sp>
      <p:pic>
        <p:nvPicPr>
          <p:cNvPr id="4" name="Content Placeholder 3">
            <a:extLst>
              <a:ext uri="{FF2B5EF4-FFF2-40B4-BE49-F238E27FC236}">
                <a16:creationId xmlns:a16="http://schemas.microsoft.com/office/drawing/2014/main" id="{618B5E84-AD3F-3B62-6EFE-D30D88228DFB}"/>
              </a:ext>
            </a:extLst>
          </p:cNvPr>
          <p:cNvPicPr>
            <a:picLocks noGrp="1" noChangeAspect="1"/>
          </p:cNvPicPr>
          <p:nvPr>
            <p:ph idx="1"/>
          </p:nvPr>
        </p:nvPicPr>
        <p:blipFill rotWithShape="1">
          <a:blip r:embed="rId3"/>
          <a:srcRect b="55456"/>
          <a:stretch/>
        </p:blipFill>
        <p:spPr>
          <a:xfrm>
            <a:off x="2989231" y="1872783"/>
            <a:ext cx="7685165" cy="2420728"/>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61DE7EE6-2B2F-5E22-1BA1-461A84645E6D}"/>
              </a:ext>
            </a:extLst>
          </p:cNvPr>
          <p:cNvPicPr>
            <a:picLocks noChangeAspect="1"/>
          </p:cNvPicPr>
          <p:nvPr/>
        </p:nvPicPr>
        <p:blipFill>
          <a:blip r:embed="rId4"/>
          <a:stretch>
            <a:fillRect/>
          </a:stretch>
        </p:blipFill>
        <p:spPr>
          <a:xfrm>
            <a:off x="2989232" y="4637924"/>
            <a:ext cx="7691749" cy="1983465"/>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2E7E9343-1D53-5002-B37E-9F6AE70D41DA}"/>
              </a:ext>
            </a:extLst>
          </p:cNvPr>
          <p:cNvPicPr>
            <a:picLocks noChangeAspect="1"/>
          </p:cNvPicPr>
          <p:nvPr/>
        </p:nvPicPr>
        <p:blipFill rotWithShape="1">
          <a:blip r:embed="rId5"/>
          <a:srcRect r="8956" b="13397"/>
          <a:stretch/>
        </p:blipFill>
        <p:spPr>
          <a:xfrm>
            <a:off x="1015719" y="4667566"/>
            <a:ext cx="1907030" cy="1968644"/>
          </a:xfrm>
          <a:prstGeom prst="rect">
            <a:avLst/>
          </a:prstGeom>
        </p:spPr>
      </p:pic>
      <p:sp>
        <p:nvSpPr>
          <p:cNvPr id="3" name="TextBox 2">
            <a:extLst>
              <a:ext uri="{FF2B5EF4-FFF2-40B4-BE49-F238E27FC236}">
                <a16:creationId xmlns:a16="http://schemas.microsoft.com/office/drawing/2014/main" id="{C575AD0E-A9C5-DEFF-061B-7626E9D5EAB6}"/>
              </a:ext>
            </a:extLst>
          </p:cNvPr>
          <p:cNvSpPr txBox="1"/>
          <p:nvPr/>
        </p:nvSpPr>
        <p:spPr>
          <a:xfrm>
            <a:off x="498648" y="1858922"/>
            <a:ext cx="3416968" cy="523220"/>
          </a:xfrm>
          <a:prstGeom prst="rect">
            <a:avLst/>
          </a:prstGeom>
          <a:noFill/>
        </p:spPr>
        <p:txBody>
          <a:bodyPr wrap="square" rtlCol="0">
            <a:spAutoFit/>
          </a:bodyPr>
          <a:lstStyle/>
          <a:p>
            <a:r>
              <a:rPr lang="en-US" sz="2800" b="1" dirty="0"/>
              <a:t>On Prolific</a:t>
            </a:r>
          </a:p>
        </p:txBody>
      </p:sp>
      <p:sp>
        <p:nvSpPr>
          <p:cNvPr id="8" name="TextBox 7">
            <a:extLst>
              <a:ext uri="{FF2B5EF4-FFF2-40B4-BE49-F238E27FC236}">
                <a16:creationId xmlns:a16="http://schemas.microsoft.com/office/drawing/2014/main" id="{AFE99419-B599-0230-9105-BD9D954A2CA8}"/>
              </a:ext>
            </a:extLst>
          </p:cNvPr>
          <p:cNvSpPr txBox="1"/>
          <p:nvPr/>
        </p:nvSpPr>
        <p:spPr>
          <a:xfrm>
            <a:off x="333548" y="4114704"/>
            <a:ext cx="3416968" cy="523220"/>
          </a:xfrm>
          <a:prstGeom prst="rect">
            <a:avLst/>
          </a:prstGeom>
          <a:noFill/>
        </p:spPr>
        <p:txBody>
          <a:bodyPr wrap="square" rtlCol="0">
            <a:spAutoFit/>
          </a:bodyPr>
          <a:lstStyle/>
          <a:p>
            <a:r>
              <a:rPr lang="en-US" sz="2800" b="1" dirty="0"/>
              <a:t>On Qualtrics</a:t>
            </a:r>
          </a:p>
        </p:txBody>
      </p:sp>
    </p:spTree>
    <p:extLst>
      <p:ext uri="{BB962C8B-B14F-4D97-AF65-F5344CB8AC3E}">
        <p14:creationId xmlns:p14="http://schemas.microsoft.com/office/powerpoint/2010/main" val="2772035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is Reproducible Science?</a:t>
            </a:r>
          </a:p>
        </p:txBody>
      </p:sp>
    </p:spTree>
    <p:extLst>
      <p:ext uri="{BB962C8B-B14F-4D97-AF65-F5344CB8AC3E}">
        <p14:creationId xmlns:p14="http://schemas.microsoft.com/office/powerpoint/2010/main" val="2164379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19EB-2315-11D0-9BCD-BA5C9A248418}"/>
              </a:ext>
            </a:extLst>
          </p:cNvPr>
          <p:cNvSpPr>
            <a:spLocks noGrp="1"/>
          </p:cNvSpPr>
          <p:nvPr>
            <p:ph type="title"/>
          </p:nvPr>
        </p:nvSpPr>
        <p:spPr/>
        <p:txBody>
          <a:bodyPr/>
          <a:lstStyle/>
          <a:p>
            <a:r>
              <a:rPr lang="en-US" dirty="0"/>
              <a:t>Collecting Data on Prolific</a:t>
            </a:r>
          </a:p>
        </p:txBody>
      </p:sp>
      <p:sp>
        <p:nvSpPr>
          <p:cNvPr id="6" name="TextBox 5">
            <a:extLst>
              <a:ext uri="{FF2B5EF4-FFF2-40B4-BE49-F238E27FC236}">
                <a16:creationId xmlns:a16="http://schemas.microsoft.com/office/drawing/2014/main" id="{D571CC64-DAB2-FEF7-1E80-6854E77ED60F}"/>
              </a:ext>
            </a:extLst>
          </p:cNvPr>
          <p:cNvSpPr txBox="1"/>
          <p:nvPr/>
        </p:nvSpPr>
        <p:spPr>
          <a:xfrm>
            <a:off x="643791" y="1858922"/>
            <a:ext cx="3416968" cy="523220"/>
          </a:xfrm>
          <a:prstGeom prst="rect">
            <a:avLst/>
          </a:prstGeom>
          <a:noFill/>
        </p:spPr>
        <p:txBody>
          <a:bodyPr wrap="square" rtlCol="0">
            <a:spAutoFit/>
          </a:bodyPr>
          <a:lstStyle/>
          <a:p>
            <a:r>
              <a:rPr lang="en-US" sz="2800" b="1" dirty="0"/>
              <a:t>On Prolific</a:t>
            </a:r>
          </a:p>
        </p:txBody>
      </p:sp>
      <p:sp>
        <p:nvSpPr>
          <p:cNvPr id="7" name="TextBox 6">
            <a:extLst>
              <a:ext uri="{FF2B5EF4-FFF2-40B4-BE49-F238E27FC236}">
                <a16:creationId xmlns:a16="http://schemas.microsoft.com/office/drawing/2014/main" id="{39EEC674-E448-3057-C4E4-79195CBE23E2}"/>
              </a:ext>
            </a:extLst>
          </p:cNvPr>
          <p:cNvSpPr txBox="1"/>
          <p:nvPr/>
        </p:nvSpPr>
        <p:spPr>
          <a:xfrm>
            <a:off x="484706" y="4697943"/>
            <a:ext cx="3416968" cy="523220"/>
          </a:xfrm>
          <a:prstGeom prst="rect">
            <a:avLst/>
          </a:prstGeom>
          <a:noFill/>
        </p:spPr>
        <p:txBody>
          <a:bodyPr wrap="square" rtlCol="0">
            <a:spAutoFit/>
          </a:bodyPr>
          <a:lstStyle/>
          <a:p>
            <a:r>
              <a:rPr lang="en-US" sz="2800" b="1" dirty="0"/>
              <a:t>On Qualtrics</a:t>
            </a:r>
          </a:p>
        </p:txBody>
      </p:sp>
      <p:pic>
        <p:nvPicPr>
          <p:cNvPr id="8" name="Content Placeholder 3">
            <a:extLst>
              <a:ext uri="{FF2B5EF4-FFF2-40B4-BE49-F238E27FC236}">
                <a16:creationId xmlns:a16="http://schemas.microsoft.com/office/drawing/2014/main" id="{10960585-677D-80F9-C7C6-5306486F642D}"/>
              </a:ext>
            </a:extLst>
          </p:cNvPr>
          <p:cNvPicPr>
            <a:picLocks noGrp="1" noChangeAspect="1"/>
          </p:cNvPicPr>
          <p:nvPr>
            <p:ph idx="1"/>
          </p:nvPr>
        </p:nvPicPr>
        <p:blipFill rotWithShape="1">
          <a:blip r:embed="rId3"/>
          <a:srcRect t="41835"/>
          <a:stretch/>
        </p:blipFill>
        <p:spPr>
          <a:xfrm>
            <a:off x="3142054" y="1819201"/>
            <a:ext cx="6502681" cy="2674549"/>
          </a:xfrm>
          <a:prstGeom prst="rect">
            <a:avLst/>
          </a:prstGeom>
        </p:spPr>
      </p:pic>
      <p:pic>
        <p:nvPicPr>
          <p:cNvPr id="10" name="Picture 9" descr="Graphical user interface, text, application, email&#10;&#10;Description automatically generated">
            <a:extLst>
              <a:ext uri="{FF2B5EF4-FFF2-40B4-BE49-F238E27FC236}">
                <a16:creationId xmlns:a16="http://schemas.microsoft.com/office/drawing/2014/main" id="{BF1BA739-926A-603D-CC56-C541640985ED}"/>
              </a:ext>
            </a:extLst>
          </p:cNvPr>
          <p:cNvPicPr>
            <a:picLocks noChangeAspect="1"/>
          </p:cNvPicPr>
          <p:nvPr/>
        </p:nvPicPr>
        <p:blipFill>
          <a:blip r:embed="rId4"/>
          <a:stretch>
            <a:fillRect/>
          </a:stretch>
        </p:blipFill>
        <p:spPr>
          <a:xfrm>
            <a:off x="3142054" y="4661984"/>
            <a:ext cx="6339408" cy="1801796"/>
          </a:xfrm>
          <a:prstGeom prst="rect">
            <a:avLst/>
          </a:prstGeom>
        </p:spPr>
      </p:pic>
    </p:spTree>
    <p:extLst>
      <p:ext uri="{BB962C8B-B14F-4D97-AF65-F5344CB8AC3E}">
        <p14:creationId xmlns:p14="http://schemas.microsoft.com/office/powerpoint/2010/main" val="1779403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Reproducible Data Workflows</a:t>
            </a:r>
          </a:p>
        </p:txBody>
      </p:sp>
    </p:spTree>
    <p:extLst>
      <p:ext uri="{BB962C8B-B14F-4D97-AF65-F5344CB8AC3E}">
        <p14:creationId xmlns:p14="http://schemas.microsoft.com/office/powerpoint/2010/main" val="1847244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a:xfrm>
            <a:off x="838200" y="365125"/>
            <a:ext cx="10515600" cy="878539"/>
          </a:xfrm>
        </p:spPr>
        <p:txBody>
          <a:bodyPr/>
          <a:lstStyle/>
          <a:p>
            <a:pPr algn="ctr"/>
            <a:r>
              <a:rPr lang="en-US" dirty="0"/>
              <a:t>Typical Data Science Workflow</a:t>
            </a:r>
          </a:p>
        </p:txBody>
      </p:sp>
      <p:pic>
        <p:nvPicPr>
          <p:cNvPr id="1026" name="Picture 2">
            <a:extLst>
              <a:ext uri="{FF2B5EF4-FFF2-40B4-BE49-F238E27FC236}">
                <a16:creationId xmlns:a16="http://schemas.microsoft.com/office/drawing/2014/main" id="{C1315474-4FEF-A847-BEAF-BA937A6BD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332" y="2306972"/>
            <a:ext cx="10023338" cy="3683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4903A0-6376-9641-8A20-B1B35679FC22}"/>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4"/>
              </a:rPr>
              <a:t>R for Data Science</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05D6196-4DF4-2646-AF4D-0D05E06EBB7E}"/>
              </a:ext>
            </a:extLst>
          </p:cNvPr>
          <p:cNvSpPr txBox="1"/>
          <p:nvPr/>
        </p:nvSpPr>
        <p:spPr>
          <a:xfrm>
            <a:off x="142613" y="1515242"/>
            <a:ext cx="1453958" cy="646331"/>
          </a:xfrm>
          <a:prstGeom prst="rect">
            <a:avLst/>
          </a:prstGeom>
          <a:solidFill>
            <a:schemeClr val="accent4"/>
          </a:solidFill>
          <a:ln w="38100">
            <a:solidFill>
              <a:schemeClr val="accent4"/>
            </a:solidFill>
          </a:ln>
        </p:spPr>
        <p:txBody>
          <a:bodyPr wrap="square" rtlCol="0">
            <a:spAutoFit/>
          </a:bodyPr>
          <a:lstStyle/>
          <a:p>
            <a:r>
              <a:rPr lang="en-US" b="1" dirty="0"/>
              <a:t>Data collection</a:t>
            </a:r>
          </a:p>
        </p:txBody>
      </p:sp>
      <p:cxnSp>
        <p:nvCxnSpPr>
          <p:cNvPr id="7" name="Elbow Connector 6">
            <a:extLst>
              <a:ext uri="{FF2B5EF4-FFF2-40B4-BE49-F238E27FC236}">
                <a16:creationId xmlns:a16="http://schemas.microsoft.com/office/drawing/2014/main" id="{60185F87-9118-9944-935E-92BC19F7D02E}"/>
              </a:ext>
            </a:extLst>
          </p:cNvPr>
          <p:cNvCxnSpPr>
            <a:cxnSpLocks/>
            <a:stCxn id="5" idx="2"/>
            <a:endCxn id="1026" idx="1"/>
          </p:cNvCxnSpPr>
          <p:nvPr/>
        </p:nvCxnSpPr>
        <p:spPr>
          <a:xfrm rot="16200000" flipH="1">
            <a:off x="-16644" y="3047809"/>
            <a:ext cx="1987212" cy="21474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47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p:txBody>
          <a:bodyPr/>
          <a:lstStyle/>
          <a:p>
            <a:r>
              <a:rPr lang="en-US" dirty="0"/>
              <a:t>What is tidy data?</a:t>
            </a:r>
          </a:p>
        </p:txBody>
      </p:sp>
      <p:sp>
        <p:nvSpPr>
          <p:cNvPr id="4" name="TextBox 3">
            <a:extLst>
              <a:ext uri="{FF2B5EF4-FFF2-40B4-BE49-F238E27FC236}">
                <a16:creationId xmlns:a16="http://schemas.microsoft.com/office/drawing/2014/main" id="{524903A0-6376-9641-8A20-B1B35679FC22}"/>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3"/>
              </a:rPr>
              <a:t>R for Data Science</a:t>
            </a:r>
            <a:endParaRPr lang="en-US" dirty="0">
              <a:latin typeface="Arial" panose="020B0604020202020204" pitchFamily="34" charset="0"/>
              <a:cs typeface="Arial" panose="020B0604020202020204" pitchFamily="34" charset="0"/>
            </a:endParaRPr>
          </a:p>
        </p:txBody>
      </p:sp>
      <p:graphicFrame>
        <p:nvGraphicFramePr>
          <p:cNvPr id="3" name="Table 4">
            <a:extLst>
              <a:ext uri="{FF2B5EF4-FFF2-40B4-BE49-F238E27FC236}">
                <a16:creationId xmlns:a16="http://schemas.microsoft.com/office/drawing/2014/main" id="{40E289C9-0361-0B4B-85EA-B50596ACFC71}"/>
              </a:ext>
            </a:extLst>
          </p:cNvPr>
          <p:cNvGraphicFramePr>
            <a:graphicFrameLocks noGrp="1"/>
          </p:cNvGraphicFramePr>
          <p:nvPr/>
        </p:nvGraphicFramePr>
        <p:xfrm>
          <a:off x="5735275" y="2441132"/>
          <a:ext cx="5908645" cy="1630680"/>
        </p:xfrm>
        <a:graphic>
          <a:graphicData uri="http://schemas.openxmlformats.org/drawingml/2006/table">
            <a:tbl>
              <a:tblPr firstRow="1" bandRow="1">
                <a:tableStyleId>{073A0DAA-6AF3-43AB-8588-CEC1D06C72B9}</a:tableStyleId>
              </a:tblPr>
              <a:tblGrid>
                <a:gridCol w="1152087">
                  <a:extLst>
                    <a:ext uri="{9D8B030D-6E8A-4147-A177-3AD203B41FA5}">
                      <a16:colId xmlns:a16="http://schemas.microsoft.com/office/drawing/2014/main" val="3858961624"/>
                    </a:ext>
                  </a:extLst>
                </a:gridCol>
                <a:gridCol w="1238379">
                  <a:extLst>
                    <a:ext uri="{9D8B030D-6E8A-4147-A177-3AD203B41FA5}">
                      <a16:colId xmlns:a16="http://schemas.microsoft.com/office/drawing/2014/main" val="2845236023"/>
                    </a:ext>
                  </a:extLst>
                </a:gridCol>
                <a:gridCol w="1840381">
                  <a:extLst>
                    <a:ext uri="{9D8B030D-6E8A-4147-A177-3AD203B41FA5}">
                      <a16:colId xmlns:a16="http://schemas.microsoft.com/office/drawing/2014/main" val="1514795008"/>
                    </a:ext>
                  </a:extLst>
                </a:gridCol>
                <a:gridCol w="1677798">
                  <a:extLst>
                    <a:ext uri="{9D8B030D-6E8A-4147-A177-3AD203B41FA5}">
                      <a16:colId xmlns:a16="http://schemas.microsoft.com/office/drawing/2014/main" val="83958488"/>
                    </a:ext>
                  </a:extLst>
                </a:gridCol>
              </a:tblGrid>
              <a:tr h="370840">
                <a:tc>
                  <a:txBody>
                    <a:bodyPr/>
                    <a:lstStyle/>
                    <a:p>
                      <a:pPr algn="ctr"/>
                      <a:r>
                        <a:rPr lang="en-US" sz="1400" dirty="0"/>
                        <a:t>participant</a:t>
                      </a:r>
                    </a:p>
                  </a:txBody>
                  <a:tcPr/>
                </a:tc>
                <a:tc>
                  <a:txBody>
                    <a:bodyPr/>
                    <a:lstStyle/>
                    <a:p>
                      <a:pPr algn="ctr"/>
                      <a:r>
                        <a:rPr lang="en-US" sz="1400" dirty="0"/>
                        <a:t>condition</a:t>
                      </a:r>
                    </a:p>
                  </a:txBody>
                  <a:tcPr/>
                </a:tc>
                <a:tc>
                  <a:txBody>
                    <a:bodyPr/>
                    <a:lstStyle/>
                    <a:p>
                      <a:pPr algn="ctr"/>
                      <a:r>
                        <a:rPr lang="en-US" sz="1400" dirty="0" err="1"/>
                        <a:t>avg_response_time</a:t>
                      </a:r>
                      <a:endParaRPr lang="en-US" sz="1400" dirty="0"/>
                    </a:p>
                  </a:txBody>
                  <a:tcPr/>
                </a:tc>
                <a:tc>
                  <a:txBody>
                    <a:bodyPr/>
                    <a:lstStyle/>
                    <a:p>
                      <a:pPr algn="ctr"/>
                      <a:r>
                        <a:rPr lang="en-US" sz="1400" dirty="0" err="1"/>
                        <a:t>perc_accuracy</a:t>
                      </a:r>
                      <a:endParaRPr lang="en-US" sz="1400" dirty="0"/>
                    </a:p>
                  </a:txBody>
                  <a:tcPr/>
                </a:tc>
                <a:extLst>
                  <a:ext uri="{0D108BD9-81ED-4DB2-BD59-A6C34878D82A}">
                    <a16:rowId xmlns:a16="http://schemas.microsoft.com/office/drawing/2014/main" val="3452996006"/>
                  </a:ext>
                </a:extLst>
              </a:tr>
              <a:tr h="370840">
                <a:tc>
                  <a:txBody>
                    <a:bodyPr/>
                    <a:lstStyle/>
                    <a:p>
                      <a:pPr algn="ctr"/>
                      <a:r>
                        <a:rPr lang="en-US" dirty="0"/>
                        <a:t>9991</a:t>
                      </a:r>
                    </a:p>
                  </a:txBody>
                  <a:tcPr/>
                </a:tc>
                <a:tc>
                  <a:txBody>
                    <a:bodyPr/>
                    <a:lstStyle/>
                    <a:p>
                      <a:pPr algn="ctr"/>
                      <a:r>
                        <a:rPr lang="en-US" dirty="0"/>
                        <a:t>control</a:t>
                      </a:r>
                    </a:p>
                  </a:txBody>
                  <a:tcPr/>
                </a:tc>
                <a:tc>
                  <a:txBody>
                    <a:bodyPr/>
                    <a:lstStyle/>
                    <a:p>
                      <a:pPr algn="ctr"/>
                      <a:r>
                        <a:rPr lang="en-US" dirty="0"/>
                        <a:t>506</a:t>
                      </a:r>
                    </a:p>
                  </a:txBody>
                  <a:tcPr/>
                </a:tc>
                <a:tc>
                  <a:txBody>
                    <a:bodyPr/>
                    <a:lstStyle/>
                    <a:p>
                      <a:pPr algn="ctr"/>
                      <a:r>
                        <a:rPr lang="en-US" dirty="0"/>
                        <a:t>90</a:t>
                      </a:r>
                    </a:p>
                  </a:txBody>
                  <a:tcPr/>
                </a:tc>
                <a:extLst>
                  <a:ext uri="{0D108BD9-81ED-4DB2-BD59-A6C34878D82A}">
                    <a16:rowId xmlns:a16="http://schemas.microsoft.com/office/drawing/2014/main" val="871484209"/>
                  </a:ext>
                </a:extLst>
              </a:tr>
              <a:tr h="370840">
                <a:tc>
                  <a:txBody>
                    <a:bodyPr/>
                    <a:lstStyle/>
                    <a:p>
                      <a:pPr algn="ctr"/>
                      <a:r>
                        <a:rPr lang="en-US" dirty="0"/>
                        <a:t>9992</a:t>
                      </a:r>
                    </a:p>
                  </a:txBody>
                  <a:tcPr/>
                </a:tc>
                <a:tc>
                  <a:txBody>
                    <a:bodyPr/>
                    <a:lstStyle/>
                    <a:p>
                      <a:pPr algn="ctr"/>
                      <a:r>
                        <a:rPr lang="en-US" dirty="0"/>
                        <a:t>active</a:t>
                      </a:r>
                    </a:p>
                  </a:txBody>
                  <a:tcPr/>
                </a:tc>
                <a:tc>
                  <a:txBody>
                    <a:bodyPr/>
                    <a:lstStyle/>
                    <a:p>
                      <a:pPr algn="ctr"/>
                      <a:r>
                        <a:rPr lang="en-US" dirty="0"/>
                        <a:t>516</a:t>
                      </a:r>
                    </a:p>
                  </a:txBody>
                  <a:tcPr/>
                </a:tc>
                <a:tc>
                  <a:txBody>
                    <a:bodyPr/>
                    <a:lstStyle/>
                    <a:p>
                      <a:pPr algn="ctr"/>
                      <a:r>
                        <a:rPr lang="en-US" dirty="0"/>
                        <a:t>96</a:t>
                      </a:r>
                    </a:p>
                  </a:txBody>
                  <a:tcPr/>
                </a:tc>
                <a:extLst>
                  <a:ext uri="{0D108BD9-81ED-4DB2-BD59-A6C34878D82A}">
                    <a16:rowId xmlns:a16="http://schemas.microsoft.com/office/drawing/2014/main" val="1576047319"/>
                  </a:ext>
                </a:extLst>
              </a:tr>
              <a:tr h="370840">
                <a:tc>
                  <a:txBody>
                    <a:bodyPr/>
                    <a:lstStyle/>
                    <a:p>
                      <a:pPr algn="ctr"/>
                      <a:r>
                        <a:rPr lang="en-US" dirty="0"/>
                        <a:t>9993</a:t>
                      </a:r>
                    </a:p>
                  </a:txBody>
                  <a:tcPr/>
                </a:tc>
                <a:tc>
                  <a:txBody>
                    <a:bodyPr/>
                    <a:lstStyle/>
                    <a:p>
                      <a:pPr algn="ctr"/>
                      <a:r>
                        <a:rPr lang="en-US" dirty="0"/>
                        <a:t>control</a:t>
                      </a:r>
                    </a:p>
                  </a:txBody>
                  <a:tcPr/>
                </a:tc>
                <a:tc>
                  <a:txBody>
                    <a:bodyPr/>
                    <a:lstStyle/>
                    <a:p>
                      <a:pPr algn="ctr"/>
                      <a:r>
                        <a:rPr lang="en-US" dirty="0"/>
                        <a:t>526</a:t>
                      </a:r>
                    </a:p>
                  </a:txBody>
                  <a:tcPr/>
                </a:tc>
                <a:tc>
                  <a:txBody>
                    <a:bodyPr/>
                    <a:lstStyle/>
                    <a:p>
                      <a:pPr algn="ctr"/>
                      <a:r>
                        <a:rPr lang="en-US" dirty="0"/>
                        <a:t>99</a:t>
                      </a:r>
                    </a:p>
                  </a:txBody>
                  <a:tcPr/>
                </a:tc>
                <a:extLst>
                  <a:ext uri="{0D108BD9-81ED-4DB2-BD59-A6C34878D82A}">
                    <a16:rowId xmlns:a16="http://schemas.microsoft.com/office/drawing/2014/main" val="2425507892"/>
                  </a:ext>
                </a:extLst>
              </a:tr>
            </a:tbl>
          </a:graphicData>
        </a:graphic>
      </p:graphicFrame>
      <p:sp>
        <p:nvSpPr>
          <p:cNvPr id="5" name="TextBox 4">
            <a:extLst>
              <a:ext uri="{FF2B5EF4-FFF2-40B4-BE49-F238E27FC236}">
                <a16:creationId xmlns:a16="http://schemas.microsoft.com/office/drawing/2014/main" id="{43D592B2-0171-5D4D-97F6-F57F5CE6EF13}"/>
              </a:ext>
            </a:extLst>
          </p:cNvPr>
          <p:cNvSpPr txBox="1"/>
          <p:nvPr/>
        </p:nvSpPr>
        <p:spPr>
          <a:xfrm>
            <a:off x="432600" y="2539497"/>
            <a:ext cx="4951292" cy="1200329"/>
          </a:xfrm>
          <a:prstGeom prst="rect">
            <a:avLst/>
          </a:prstGeom>
          <a:noFill/>
        </p:spPr>
        <p:txBody>
          <a:bodyPr wrap="none" rtlCol="0">
            <a:spAutoFit/>
          </a:bodyPr>
          <a:lstStyle/>
          <a:p>
            <a:pPr marL="342900" indent="-342900">
              <a:buFont typeface="+mj-lt"/>
              <a:buAutoNum type="arabicPeriod"/>
            </a:pPr>
            <a:r>
              <a:rPr lang="en-US" sz="2400" dirty="0"/>
              <a:t>Every column is a variable.</a:t>
            </a:r>
          </a:p>
          <a:p>
            <a:pPr marL="342900" indent="-342900">
              <a:buFont typeface="+mj-lt"/>
              <a:buAutoNum type="arabicPeriod"/>
            </a:pPr>
            <a:r>
              <a:rPr lang="en-US" sz="2400" dirty="0"/>
              <a:t>Every row is an observation.</a:t>
            </a:r>
          </a:p>
          <a:p>
            <a:pPr marL="342900" indent="-342900">
              <a:buFont typeface="+mj-lt"/>
              <a:buAutoNum type="arabicPeriod"/>
            </a:pPr>
            <a:r>
              <a:rPr lang="en-US" sz="2400" dirty="0"/>
              <a:t>Every cell is a single value.</a:t>
            </a:r>
          </a:p>
        </p:txBody>
      </p:sp>
      <p:cxnSp>
        <p:nvCxnSpPr>
          <p:cNvPr id="7" name="Elbow Connector 6">
            <a:extLst>
              <a:ext uri="{FF2B5EF4-FFF2-40B4-BE49-F238E27FC236}">
                <a16:creationId xmlns:a16="http://schemas.microsoft.com/office/drawing/2014/main" id="{19F16C01-C36E-994F-9184-47E965829563}"/>
              </a:ext>
            </a:extLst>
          </p:cNvPr>
          <p:cNvCxnSpPr>
            <a:stCxn id="5" idx="0"/>
            <a:endCxn id="3" idx="0"/>
          </p:cNvCxnSpPr>
          <p:nvPr/>
        </p:nvCxnSpPr>
        <p:spPr>
          <a:xfrm rot="5400000" flipH="1" flipV="1">
            <a:off x="5749739" y="-400360"/>
            <a:ext cx="98365" cy="5781351"/>
          </a:xfrm>
          <a:prstGeom prst="bentConnector3">
            <a:avLst>
              <a:gd name="adj1" fmla="val 3324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2AF0FF0-D83A-2345-AA8D-CCEE321AFA8A}"/>
              </a:ext>
            </a:extLst>
          </p:cNvPr>
          <p:cNvCxnSpPr>
            <a:cxnSpLocks/>
            <a:stCxn id="5" idx="3"/>
          </p:cNvCxnSpPr>
          <p:nvPr/>
        </p:nvCxnSpPr>
        <p:spPr>
          <a:xfrm>
            <a:off x="5383892" y="3139662"/>
            <a:ext cx="513569" cy="19076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3A716A-CB7C-9E47-BCA5-5D3E4ADAD4D1}"/>
              </a:ext>
            </a:extLst>
          </p:cNvPr>
          <p:cNvCxnSpPr>
            <a:cxnSpLocks/>
          </p:cNvCxnSpPr>
          <p:nvPr/>
        </p:nvCxnSpPr>
        <p:spPr>
          <a:xfrm>
            <a:off x="5259897" y="3659123"/>
            <a:ext cx="738231" cy="107534"/>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9306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E673-5689-31A1-FCAA-1301C49E7CE5}"/>
              </a:ext>
            </a:extLst>
          </p:cNvPr>
          <p:cNvSpPr>
            <a:spLocks noGrp="1"/>
          </p:cNvSpPr>
          <p:nvPr>
            <p:ph type="title"/>
          </p:nvPr>
        </p:nvSpPr>
        <p:spPr/>
        <p:txBody>
          <a:bodyPr/>
          <a:lstStyle/>
          <a:p>
            <a:r>
              <a:rPr lang="en-US" dirty="0"/>
              <a:t>Working with Qualtrics Data in R</a:t>
            </a:r>
          </a:p>
        </p:txBody>
      </p:sp>
      <p:sp>
        <p:nvSpPr>
          <p:cNvPr id="7" name="Content Placeholder 6">
            <a:extLst>
              <a:ext uri="{FF2B5EF4-FFF2-40B4-BE49-F238E27FC236}">
                <a16:creationId xmlns:a16="http://schemas.microsoft.com/office/drawing/2014/main" id="{A9D25A2A-5A4F-B3BC-A199-8956DDA3BE8B}"/>
              </a:ext>
            </a:extLst>
          </p:cNvPr>
          <p:cNvSpPr>
            <a:spLocks noGrp="1"/>
          </p:cNvSpPr>
          <p:nvPr>
            <p:ph idx="1"/>
          </p:nvPr>
        </p:nvSpPr>
        <p:spPr/>
        <p:txBody>
          <a:bodyPr/>
          <a:lstStyle/>
          <a:p>
            <a:r>
              <a:rPr lang="en-US" dirty="0"/>
              <a:t>The </a:t>
            </a:r>
            <a:r>
              <a:rPr lang="en-US" b="1" dirty="0"/>
              <a:t>triple header problem</a:t>
            </a:r>
          </a:p>
          <a:p>
            <a:endParaRPr lang="en-US" dirty="0"/>
          </a:p>
          <a:p>
            <a:endParaRPr lang="en-US" dirty="0"/>
          </a:p>
          <a:p>
            <a:endParaRPr lang="en-US" dirty="0"/>
          </a:p>
          <a:p>
            <a:pPr lvl="1"/>
            <a:endParaRPr lang="en-US" dirty="0"/>
          </a:p>
          <a:p>
            <a:r>
              <a:rPr lang="en-US" dirty="0"/>
              <a:t>Solution: using the </a:t>
            </a:r>
            <a:r>
              <a:rPr lang="en-US" b="1" dirty="0" err="1">
                <a:latin typeface="Consolas" panose="020B0609020204030204" pitchFamily="49" charset="0"/>
                <a:cs typeface="Consolas" panose="020B0609020204030204" pitchFamily="49" charset="0"/>
              </a:rPr>
              <a:t>qualtRics</a:t>
            </a:r>
            <a:r>
              <a:rPr lang="en-US" dirty="0"/>
              <a:t> package</a:t>
            </a:r>
          </a:p>
          <a:p>
            <a:pPr marL="457200" lvl="1" indent="0">
              <a:buNone/>
            </a:pPr>
            <a:r>
              <a:rPr lang="en-US" dirty="0">
                <a:solidFill>
                  <a:srgbClr val="FF0000"/>
                </a:solidFill>
                <a:latin typeface="Consolas" panose="020B0609020204030204" pitchFamily="49" charset="0"/>
                <a:cs typeface="Consolas" panose="020B0609020204030204" pitchFamily="49" charset="0"/>
              </a:rPr>
              <a:t>  </a:t>
            </a:r>
          </a:p>
          <a:p>
            <a:pPr marL="457200" lvl="1" indent="0">
              <a:buNone/>
            </a:pPr>
            <a:r>
              <a:rPr lang="en-US" dirty="0">
                <a:solidFill>
                  <a:srgbClr val="FF0000"/>
                </a:solidFill>
                <a:latin typeface="Consolas" panose="020B0609020204030204" pitchFamily="49" charset="0"/>
                <a:cs typeface="Consolas" panose="020B0609020204030204" pitchFamily="49" charset="0"/>
              </a:rPr>
              <a:t>  </a:t>
            </a:r>
            <a:r>
              <a:rPr lang="en-US" dirty="0" err="1">
                <a:solidFill>
                  <a:srgbClr val="FF0000"/>
                </a:solidFill>
                <a:latin typeface="Consolas" panose="020B0609020204030204" pitchFamily="49" charset="0"/>
                <a:cs typeface="Consolas" panose="020B0609020204030204" pitchFamily="49" charset="0"/>
              </a:rPr>
              <a:t>qualtrics_df</a:t>
            </a:r>
            <a:r>
              <a:rPr lang="en-US" dirty="0">
                <a:solidFill>
                  <a:srgbClr val="FF0000"/>
                </a:solidFill>
                <a:latin typeface="Consolas" panose="020B0609020204030204" pitchFamily="49" charset="0"/>
                <a:cs typeface="Consolas" panose="020B0609020204030204" pitchFamily="49" charset="0"/>
              </a:rPr>
              <a:t> &lt;- </a:t>
            </a:r>
            <a:r>
              <a:rPr lang="en-US" dirty="0" err="1">
                <a:solidFill>
                  <a:srgbClr val="FF0000"/>
                </a:solidFill>
                <a:latin typeface="Consolas" panose="020B0609020204030204" pitchFamily="49" charset="0"/>
                <a:cs typeface="Consolas" panose="020B0609020204030204" pitchFamily="49" charset="0"/>
              </a:rPr>
              <a:t>qualtRics</a:t>
            </a:r>
            <a:r>
              <a:rPr lang="en-US" dirty="0">
                <a:solidFill>
                  <a:srgbClr val="FF0000"/>
                </a:solidFill>
                <a:latin typeface="Consolas" panose="020B0609020204030204" pitchFamily="49" charset="0"/>
                <a:cs typeface="Consolas" panose="020B0609020204030204" pitchFamily="49" charset="0"/>
              </a:rPr>
              <a:t>::</a:t>
            </a:r>
            <a:r>
              <a:rPr lang="en-US" dirty="0" err="1">
                <a:solidFill>
                  <a:srgbClr val="FF0000"/>
                </a:solidFill>
                <a:latin typeface="Consolas" panose="020B0609020204030204" pitchFamily="49" charset="0"/>
                <a:cs typeface="Consolas" panose="020B0609020204030204" pitchFamily="49" charset="0"/>
              </a:rPr>
              <a:t>read_survey</a:t>
            </a:r>
            <a:r>
              <a:rPr lang="en-US" dirty="0">
                <a:solidFill>
                  <a:srgbClr val="FF0000"/>
                </a:solidFill>
                <a:latin typeface="Consolas" panose="020B0609020204030204" pitchFamily="49" charset="0"/>
                <a:cs typeface="Consolas" panose="020B0609020204030204" pitchFamily="49" charset="0"/>
              </a:rPr>
              <a:t>(filename)</a:t>
            </a:r>
          </a:p>
          <a:p>
            <a:endParaRPr lang="en-US" dirty="0"/>
          </a:p>
          <a:p>
            <a:pPr marL="0" indent="0">
              <a:buNone/>
            </a:pPr>
            <a:endParaRPr lang="en-US" dirty="0"/>
          </a:p>
          <a:p>
            <a:pPr lvl="1"/>
            <a:endParaRPr lang="en-US" dirty="0"/>
          </a:p>
        </p:txBody>
      </p:sp>
      <p:pic>
        <p:nvPicPr>
          <p:cNvPr id="8" name="Content Placeholder 4">
            <a:extLst>
              <a:ext uri="{FF2B5EF4-FFF2-40B4-BE49-F238E27FC236}">
                <a16:creationId xmlns:a16="http://schemas.microsoft.com/office/drawing/2014/main" id="{C35A6206-D2B3-6CA4-0943-CDCCBF0331D0}"/>
              </a:ext>
            </a:extLst>
          </p:cNvPr>
          <p:cNvPicPr>
            <a:picLocks noChangeAspect="1"/>
          </p:cNvPicPr>
          <p:nvPr/>
        </p:nvPicPr>
        <p:blipFill>
          <a:blip r:embed="rId3"/>
          <a:stretch>
            <a:fillRect/>
          </a:stretch>
        </p:blipFill>
        <p:spPr>
          <a:xfrm>
            <a:off x="548068" y="2578500"/>
            <a:ext cx="11095864" cy="1074288"/>
          </a:xfrm>
          <a:prstGeom prst="rect">
            <a:avLst/>
          </a:prstGeom>
        </p:spPr>
      </p:pic>
    </p:spTree>
    <p:extLst>
      <p:ext uri="{BB962C8B-B14F-4D97-AF65-F5344CB8AC3E}">
        <p14:creationId xmlns:p14="http://schemas.microsoft.com/office/powerpoint/2010/main" val="83412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6E673-5689-31A1-FCAA-1301C49E7CE5}"/>
              </a:ext>
            </a:extLst>
          </p:cNvPr>
          <p:cNvSpPr>
            <a:spLocks noGrp="1"/>
          </p:cNvSpPr>
          <p:nvPr>
            <p:ph type="title"/>
          </p:nvPr>
        </p:nvSpPr>
        <p:spPr/>
        <p:txBody>
          <a:bodyPr/>
          <a:lstStyle/>
          <a:p>
            <a:r>
              <a:rPr lang="en-US" dirty="0"/>
              <a:t>Working with Qualtrics Data in R</a:t>
            </a:r>
          </a:p>
        </p:txBody>
      </p:sp>
      <p:sp>
        <p:nvSpPr>
          <p:cNvPr id="7" name="Content Placeholder 6">
            <a:extLst>
              <a:ext uri="{FF2B5EF4-FFF2-40B4-BE49-F238E27FC236}">
                <a16:creationId xmlns:a16="http://schemas.microsoft.com/office/drawing/2014/main" id="{A9D25A2A-5A4F-B3BC-A199-8956DDA3BE8B}"/>
              </a:ext>
            </a:extLst>
          </p:cNvPr>
          <p:cNvSpPr>
            <a:spLocks noGrp="1"/>
          </p:cNvSpPr>
          <p:nvPr>
            <p:ph idx="1"/>
          </p:nvPr>
        </p:nvSpPr>
        <p:spPr>
          <a:xfrm>
            <a:off x="838200" y="1825625"/>
            <a:ext cx="2983030" cy="4351338"/>
          </a:xfrm>
        </p:spPr>
        <p:txBody>
          <a:bodyPr>
            <a:normAutofit fontScale="92500" lnSpcReduction="10000"/>
          </a:bodyPr>
          <a:lstStyle/>
          <a:p>
            <a:r>
              <a:rPr lang="en-US" b="1" dirty="0"/>
              <a:t>Recoding values </a:t>
            </a:r>
            <a:r>
              <a:rPr lang="en-US" dirty="0"/>
              <a:t>similarly across many columns at once</a:t>
            </a:r>
          </a:p>
          <a:p>
            <a:pPr lvl="1"/>
            <a:r>
              <a:rPr lang="en-US" dirty="0"/>
              <a:t>Solution: convert data to long format, apply scoring on long-format data and then finally convert back to wide-format</a:t>
            </a:r>
          </a:p>
        </p:txBody>
      </p:sp>
      <p:pic>
        <p:nvPicPr>
          <p:cNvPr id="5" name="Picture 4" descr="Text&#10;&#10;Description automatically generated">
            <a:extLst>
              <a:ext uri="{FF2B5EF4-FFF2-40B4-BE49-F238E27FC236}">
                <a16:creationId xmlns:a16="http://schemas.microsoft.com/office/drawing/2014/main" id="{4C22040F-FD3F-4782-94D6-BCD679ACCC32}"/>
              </a:ext>
            </a:extLst>
          </p:cNvPr>
          <p:cNvPicPr>
            <a:picLocks noChangeAspect="1"/>
          </p:cNvPicPr>
          <p:nvPr/>
        </p:nvPicPr>
        <p:blipFill>
          <a:blip r:embed="rId3"/>
          <a:stretch>
            <a:fillRect/>
          </a:stretch>
        </p:blipFill>
        <p:spPr>
          <a:xfrm>
            <a:off x="4307922" y="1799156"/>
            <a:ext cx="6915134" cy="4555578"/>
          </a:xfrm>
          <a:prstGeom prst="rect">
            <a:avLst/>
          </a:prstGeom>
        </p:spPr>
      </p:pic>
    </p:spTree>
    <p:extLst>
      <p:ext uri="{BB962C8B-B14F-4D97-AF65-F5344CB8AC3E}">
        <p14:creationId xmlns:p14="http://schemas.microsoft.com/office/powerpoint/2010/main" val="39664336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3793-08D6-C34D-95D7-19BBFAFD08C6}"/>
              </a:ext>
            </a:extLst>
          </p:cNvPr>
          <p:cNvSpPr>
            <a:spLocks noGrp="1"/>
          </p:cNvSpPr>
          <p:nvPr>
            <p:ph type="title"/>
          </p:nvPr>
        </p:nvSpPr>
        <p:spPr/>
        <p:txBody>
          <a:bodyPr/>
          <a:lstStyle/>
          <a:p>
            <a:r>
              <a:rPr lang="en-US" dirty="0"/>
              <a:t>Software Required for Workshop</a:t>
            </a:r>
          </a:p>
        </p:txBody>
      </p:sp>
      <p:sp>
        <p:nvSpPr>
          <p:cNvPr id="3" name="Content Placeholder 2">
            <a:extLst>
              <a:ext uri="{FF2B5EF4-FFF2-40B4-BE49-F238E27FC236}">
                <a16:creationId xmlns:a16="http://schemas.microsoft.com/office/drawing/2014/main" id="{BB159546-FED9-EB49-AF8F-A38D3AA418EA}"/>
              </a:ext>
            </a:extLst>
          </p:cNvPr>
          <p:cNvSpPr>
            <a:spLocks noGrp="1"/>
          </p:cNvSpPr>
          <p:nvPr>
            <p:ph idx="1"/>
          </p:nvPr>
        </p:nvSpPr>
        <p:spPr>
          <a:xfrm>
            <a:off x="838200" y="1825625"/>
            <a:ext cx="4833552" cy="4351338"/>
          </a:xfrm>
        </p:spPr>
        <p:txBody>
          <a:bodyPr>
            <a:normAutofit/>
          </a:bodyPr>
          <a:lstStyle/>
          <a:p>
            <a:r>
              <a:rPr lang="en-US" dirty="0"/>
              <a:t>R</a:t>
            </a:r>
          </a:p>
          <a:p>
            <a:pPr lvl="1"/>
            <a:r>
              <a:rPr lang="en-US" dirty="0">
                <a:hlinkClick r:id="rId2"/>
              </a:rPr>
              <a:t>https://cran.r-project.org/</a:t>
            </a:r>
            <a:endParaRPr lang="en-US" dirty="0"/>
          </a:p>
          <a:p>
            <a:pPr lvl="1"/>
            <a:endParaRPr lang="en-US" dirty="0"/>
          </a:p>
          <a:p>
            <a:endParaRPr lang="en-US" dirty="0"/>
          </a:p>
          <a:p>
            <a:endParaRPr lang="en-US" dirty="0"/>
          </a:p>
          <a:p>
            <a:r>
              <a:rPr lang="en-US" dirty="0"/>
              <a:t>RStudio</a:t>
            </a:r>
          </a:p>
          <a:p>
            <a:pPr lvl="1"/>
            <a:r>
              <a:rPr lang="en-US" dirty="0">
                <a:hlinkClick r:id="rId3"/>
              </a:rPr>
              <a:t>https://www.rstudio.com/products/rstudio/download/</a:t>
            </a:r>
            <a:r>
              <a:rPr lang="en-US" dirty="0"/>
              <a:t> </a:t>
            </a:r>
          </a:p>
        </p:txBody>
      </p:sp>
      <p:pic>
        <p:nvPicPr>
          <p:cNvPr id="6" name="Picture 5">
            <a:extLst>
              <a:ext uri="{FF2B5EF4-FFF2-40B4-BE49-F238E27FC236}">
                <a16:creationId xmlns:a16="http://schemas.microsoft.com/office/drawing/2014/main" id="{48DDC2D8-9FB7-8C49-ACF2-F4BBC472044C}"/>
              </a:ext>
            </a:extLst>
          </p:cNvPr>
          <p:cNvPicPr>
            <a:picLocks noChangeAspect="1"/>
          </p:cNvPicPr>
          <p:nvPr/>
        </p:nvPicPr>
        <p:blipFill rotWithShape="1">
          <a:blip r:embed="rId4"/>
          <a:srcRect r="46789"/>
          <a:stretch/>
        </p:blipFill>
        <p:spPr>
          <a:xfrm>
            <a:off x="9032696" y="1669763"/>
            <a:ext cx="2487879" cy="1672603"/>
          </a:xfrm>
          <a:prstGeom prst="rect">
            <a:avLst/>
          </a:prstGeom>
          <a:ln w="38100" cap="sq">
            <a:solidFill>
              <a:srgbClr val="000000"/>
            </a:solidFill>
            <a:miter lim="800000"/>
          </a:ln>
          <a:effectLst>
            <a:outerShdw blurRad="57150" dist="50800" dir="2700000" algn="tl" rotWithShape="0">
              <a:srgbClr val="000000">
                <a:alpha val="40000"/>
              </a:srgbClr>
            </a:outerShdw>
          </a:effectLst>
        </p:spPr>
      </p:pic>
      <p:pic>
        <p:nvPicPr>
          <p:cNvPr id="8" name="Picture 7" descr="Graphical user interface, application&#10;&#10;Description automatically generated">
            <a:extLst>
              <a:ext uri="{FF2B5EF4-FFF2-40B4-BE49-F238E27FC236}">
                <a16:creationId xmlns:a16="http://schemas.microsoft.com/office/drawing/2014/main" id="{AD1A8D3A-971D-2546-BB12-73B68F8D0B12}"/>
              </a:ext>
            </a:extLst>
          </p:cNvPr>
          <p:cNvPicPr>
            <a:picLocks noChangeAspect="1"/>
          </p:cNvPicPr>
          <p:nvPr/>
        </p:nvPicPr>
        <p:blipFill rotWithShape="1">
          <a:blip r:embed="rId5"/>
          <a:srcRect l="23660" t="11317" r="5892" b="14306"/>
          <a:stretch/>
        </p:blipFill>
        <p:spPr>
          <a:xfrm>
            <a:off x="9367708" y="4026716"/>
            <a:ext cx="1669409" cy="2150247"/>
          </a:xfrm>
          <a:prstGeom prst="rect">
            <a:avLst/>
          </a:prstGeom>
          <a:ln w="38100" cap="sq">
            <a:solidFill>
              <a:srgbClr val="000000"/>
            </a:solidFill>
            <a:miter lim="800000"/>
          </a:ln>
          <a:effectLst>
            <a:outerShdw blurRad="57150" dist="50800" dir="2700000" algn="tl" rotWithShape="0">
              <a:srgbClr val="000000">
                <a:alpha val="40000"/>
              </a:srgbClr>
            </a:outerShdw>
          </a:effectLst>
        </p:spPr>
      </p:pic>
      <p:pic>
        <p:nvPicPr>
          <p:cNvPr id="1026" name="Picture 2" descr="RStudio Logo Usage Guidelines - RStudio">
            <a:extLst>
              <a:ext uri="{FF2B5EF4-FFF2-40B4-BE49-F238E27FC236}">
                <a16:creationId xmlns:a16="http://schemas.microsoft.com/office/drawing/2014/main" id="{65FD837A-EBA2-7B22-8F21-505915AA2B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1619" y="4688854"/>
            <a:ext cx="2359367" cy="8285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 Programming Guide - Apps on Google Play">
            <a:extLst>
              <a:ext uri="{FF2B5EF4-FFF2-40B4-BE49-F238E27FC236}">
                <a16:creationId xmlns:a16="http://schemas.microsoft.com/office/drawing/2014/main" id="{65ABC849-3EBD-D88D-AB6B-4D6BA62C4A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5686" y="1572723"/>
            <a:ext cx="1866685" cy="186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420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352668"/>
            <a:ext cx="6070599"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2940795"/>
            <a:ext cx="4480420" cy="1588127"/>
          </a:xfrm>
          <a:prstGeom prst="rect">
            <a:avLst/>
          </a:prstGeom>
        </p:spPr>
        <p:txBody>
          <a:bodyPr wrap="square">
            <a:spAutoFit/>
          </a:bodyPr>
          <a:lstStyle/>
          <a:p>
            <a:pPr marL="0" indent="0">
              <a:buNone/>
            </a:pPr>
            <a:r>
              <a:rPr lang="en-US" sz="3600" dirty="0"/>
              <a:t>Scan the QR code to view the code we will work with</a:t>
            </a:r>
          </a:p>
        </p:txBody>
      </p:sp>
      <p:sp>
        <p:nvSpPr>
          <p:cNvPr id="4" name="TextBox 3">
            <a:extLst>
              <a:ext uri="{FF2B5EF4-FFF2-40B4-BE49-F238E27FC236}">
                <a16:creationId xmlns:a16="http://schemas.microsoft.com/office/drawing/2014/main" id="{C771CB97-9F90-7E84-40F7-4739906D8CF8}"/>
              </a:ext>
            </a:extLst>
          </p:cNvPr>
          <p:cNvSpPr txBox="1"/>
          <p:nvPr/>
        </p:nvSpPr>
        <p:spPr>
          <a:xfrm>
            <a:off x="838201" y="5396846"/>
            <a:ext cx="10962502" cy="646331"/>
          </a:xfrm>
          <a:prstGeom prst="rect">
            <a:avLst/>
          </a:prstGeom>
          <a:noFill/>
        </p:spPr>
        <p:txBody>
          <a:bodyPr wrap="square">
            <a:spAutoFit/>
          </a:bodyPr>
          <a:lstStyle/>
          <a:p>
            <a:r>
              <a:rPr lang="en-US" b="1" i="0" dirty="0">
                <a:solidFill>
                  <a:srgbClr val="32363A"/>
                </a:solidFill>
                <a:effectLst/>
                <a:latin typeface="+mj-lt"/>
              </a:rPr>
              <a:t>Sample Survey: </a:t>
            </a:r>
            <a:r>
              <a:rPr lang="en-US" b="1" i="0" dirty="0">
                <a:solidFill>
                  <a:srgbClr val="32363A"/>
                </a:solidFill>
                <a:effectLst/>
                <a:latin typeface="+mj-lt"/>
                <a:hlinkClick r:id="rId3"/>
              </a:rPr>
              <a:t>https://ucf.qualtrics.com/jfe/form/SV_9RnmgYsz6coyhca?SOURCE=ucf_workshop_march2023</a:t>
            </a:r>
            <a:r>
              <a:rPr lang="en-US" b="1" i="0" dirty="0">
                <a:solidFill>
                  <a:srgbClr val="32363A"/>
                </a:solidFill>
                <a:effectLst/>
                <a:latin typeface="+mj-lt"/>
              </a:rPr>
              <a:t> </a:t>
            </a:r>
            <a:endParaRPr lang="en-US" dirty="0">
              <a:latin typeface="+mj-lt"/>
            </a:endParaRPr>
          </a:p>
        </p:txBody>
      </p:sp>
      <p:pic>
        <p:nvPicPr>
          <p:cNvPr id="3" name="Picture 2" descr="Qr code&#10;&#10;Description automatically generated">
            <a:extLst>
              <a:ext uri="{FF2B5EF4-FFF2-40B4-BE49-F238E27FC236}">
                <a16:creationId xmlns:a16="http://schemas.microsoft.com/office/drawing/2014/main" id="{9A12E024-11A6-F46F-AA33-1405CD475D44}"/>
              </a:ext>
            </a:extLst>
          </p:cNvPr>
          <p:cNvPicPr>
            <a:picLocks noChangeAspect="1"/>
          </p:cNvPicPr>
          <p:nvPr/>
        </p:nvPicPr>
        <p:blipFill>
          <a:blip r:embed="rId4"/>
          <a:stretch>
            <a:fillRect/>
          </a:stretch>
        </p:blipFill>
        <p:spPr>
          <a:xfrm>
            <a:off x="7430368" y="1352668"/>
            <a:ext cx="3923432" cy="3923432"/>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60"/>
          <p:cNvSpPr txBox="1">
            <a:spLocks noGrp="1"/>
          </p:cNvSpPr>
          <p:nvPr>
            <p:ph type="title"/>
          </p:nvPr>
        </p:nvSpPr>
        <p:spPr>
          <a:xfrm>
            <a:off x="0" y="18255"/>
            <a:ext cx="121920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Twentieth Century"/>
              <a:buNone/>
            </a:pPr>
            <a:r>
              <a:rPr lang="en-US">
                <a:latin typeface="+mj-lt"/>
              </a:rPr>
              <a:t>Commitment to Reproducible Science</a:t>
            </a:r>
            <a:endParaRPr>
              <a:latin typeface="+mj-lt"/>
            </a:endParaRPr>
          </a:p>
        </p:txBody>
      </p:sp>
      <p:sp>
        <p:nvSpPr>
          <p:cNvPr id="846" name="Google Shape;846;p60"/>
          <p:cNvSpPr txBox="1">
            <a:spLocks noGrp="1"/>
          </p:cNvSpPr>
          <p:nvPr>
            <p:ph type="body" idx="1"/>
          </p:nvPr>
        </p:nvSpPr>
        <p:spPr>
          <a:xfrm>
            <a:off x="838200" y="1825625"/>
            <a:ext cx="6868886"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212529"/>
              </a:buClr>
              <a:buSzPts val="2800"/>
              <a:buFont typeface="Arial"/>
              <a:buChar char="•"/>
            </a:pPr>
            <a:r>
              <a:rPr lang="en-US" dirty="0">
                <a:solidFill>
                  <a:srgbClr val="212529"/>
                </a:solidFill>
                <a:latin typeface="+mj-lt"/>
              </a:rPr>
              <a:t>T</a:t>
            </a:r>
            <a:r>
              <a:rPr lang="en-US" i="0" dirty="0">
                <a:solidFill>
                  <a:srgbClr val="212529"/>
                </a:solidFill>
                <a:latin typeface="+mj-lt"/>
              </a:rPr>
              <a:t>rain the next-generation of scientists to work with data - regardless of the type, format, or volume.</a:t>
            </a:r>
          </a:p>
          <a:p>
            <a:pPr marL="228600" lvl="0" indent="-228600" algn="l" rtl="0">
              <a:lnSpc>
                <a:spcPct val="90000"/>
              </a:lnSpc>
              <a:spcBef>
                <a:spcPts val="0"/>
              </a:spcBef>
              <a:spcAft>
                <a:spcPts val="0"/>
              </a:spcAft>
              <a:buClr>
                <a:srgbClr val="212529"/>
              </a:buClr>
              <a:buSzPts val="2800"/>
              <a:buFont typeface="Arial"/>
              <a:buChar char="•"/>
            </a:pPr>
            <a:endParaRPr dirty="0">
              <a:latin typeface="+mj-lt"/>
            </a:endParaRPr>
          </a:p>
          <a:p>
            <a:pPr marL="228600" lvl="0" indent="-228600" algn="l" rtl="0">
              <a:lnSpc>
                <a:spcPct val="90000"/>
              </a:lnSpc>
              <a:spcBef>
                <a:spcPts val="1000"/>
              </a:spcBef>
              <a:spcAft>
                <a:spcPts val="0"/>
              </a:spcAft>
              <a:buClr>
                <a:srgbClr val="212529"/>
              </a:buClr>
              <a:buSzPts val="2800"/>
              <a:buFont typeface="Arial"/>
              <a:buChar char="•"/>
            </a:pPr>
            <a:r>
              <a:rPr lang="en-US" i="0" dirty="0">
                <a:solidFill>
                  <a:srgbClr val="212529"/>
                </a:solidFill>
                <a:latin typeface="+mj-lt"/>
              </a:rPr>
              <a:t>Make available a set of open-source materials to learn how to engage in reproducible science, leveraging code-based techniques, to support research + data science activities.</a:t>
            </a:r>
            <a:endParaRPr dirty="0">
              <a:latin typeface="+mj-lt"/>
            </a:endParaRPr>
          </a:p>
        </p:txBody>
      </p:sp>
      <p:pic>
        <p:nvPicPr>
          <p:cNvPr id="847" name="Google Shape;847;p60" descr="Graphical user interface, application, Teams&#10;&#10;Description automatically generated"/>
          <p:cNvPicPr preferRelativeResize="0"/>
          <p:nvPr/>
        </p:nvPicPr>
        <p:blipFill rotWithShape="1">
          <a:blip r:embed="rId3">
            <a:alphaModFix/>
          </a:blip>
          <a:srcRect/>
          <a:stretch/>
        </p:blipFill>
        <p:spPr>
          <a:xfrm>
            <a:off x="8311603" y="1464784"/>
            <a:ext cx="3285200" cy="5086506"/>
          </a:xfrm>
          <a:prstGeom prst="rect">
            <a:avLst/>
          </a:prstGeom>
          <a:noFill/>
          <a:ln>
            <a:noFill/>
          </a:ln>
        </p:spPr>
      </p:pic>
      <p:pic>
        <p:nvPicPr>
          <p:cNvPr id="848" name="Google Shape;848;p60" descr="Qr code&#10;&#10;Description automatically generated"/>
          <p:cNvPicPr preferRelativeResize="0"/>
          <p:nvPr/>
        </p:nvPicPr>
        <p:blipFill rotWithShape="1">
          <a:blip r:embed="rId4">
            <a:alphaModFix/>
          </a:blip>
          <a:srcRect/>
          <a:stretch/>
        </p:blipFill>
        <p:spPr>
          <a:xfrm>
            <a:off x="10752857" y="5706010"/>
            <a:ext cx="728265" cy="728265"/>
          </a:xfrm>
          <a:prstGeom prst="rect">
            <a:avLst/>
          </a:prstGeom>
          <a:noFill/>
          <a:ln>
            <a:noFill/>
          </a:ln>
        </p:spPr>
      </p:pic>
      <p:sp>
        <p:nvSpPr>
          <p:cNvPr id="3" name="TextBox 2">
            <a:extLst>
              <a:ext uri="{FF2B5EF4-FFF2-40B4-BE49-F238E27FC236}">
                <a16:creationId xmlns:a16="http://schemas.microsoft.com/office/drawing/2014/main" id="{BBE12C4F-63A8-BA7F-B526-A67E7D1AC4E1}"/>
              </a:ext>
            </a:extLst>
          </p:cNvPr>
          <p:cNvSpPr txBox="1"/>
          <p:nvPr/>
        </p:nvSpPr>
        <p:spPr>
          <a:xfrm>
            <a:off x="503537" y="5932330"/>
            <a:ext cx="7071155" cy="307777"/>
          </a:xfrm>
          <a:prstGeom prst="rect">
            <a:avLst/>
          </a:prstGeom>
          <a:noFill/>
        </p:spPr>
        <p:txBody>
          <a:bodyPr wrap="square">
            <a:spAutoFit/>
          </a:bodyPr>
          <a:lstStyle/>
          <a:p>
            <a:r>
              <a:rPr lang="en-US" sz="1400" dirty="0"/>
              <a:t>https://</a:t>
            </a:r>
            <a:r>
              <a:rPr lang="en-US" sz="1400" dirty="0" err="1"/>
              <a:t>nelsonroque.github.io</a:t>
            </a:r>
            <a:r>
              <a:rPr lang="en-US" sz="1400" dirty="0"/>
              <a:t>/</a:t>
            </a:r>
            <a:r>
              <a:rPr lang="en-US" sz="1400" dirty="0" err="1"/>
              <a:t>contextlab_introdatascience_webcourse</a:t>
            </a:r>
            <a:r>
              <a:rPr lang="en-US" sz="1400" dirty="0"/>
              <a:t>/</a:t>
            </a:r>
            <a:r>
              <a:rPr lang="en-US" sz="1400" dirty="0" err="1"/>
              <a:t>index.html</a:t>
            </a:r>
            <a:endParaRPr lang="en-US" sz="1400" dirty="0"/>
          </a:p>
        </p:txBody>
      </p:sp>
    </p:spTree>
    <p:extLst>
      <p:ext uri="{BB962C8B-B14F-4D97-AF65-F5344CB8AC3E}">
        <p14:creationId xmlns:p14="http://schemas.microsoft.com/office/powerpoint/2010/main" val="3176902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154A4A-51AE-9044-B2DA-8D66E4BC60F2}"/>
              </a:ext>
            </a:extLst>
          </p:cNvPr>
          <p:cNvSpPr txBox="1">
            <a:spLocks/>
          </p:cNvSpPr>
          <p:nvPr/>
        </p:nvSpPr>
        <p:spPr>
          <a:xfrm>
            <a:off x="969088" y="1459518"/>
            <a:ext cx="4474028" cy="2520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thank </a:t>
            </a:r>
          </a:p>
          <a:p>
            <a:pPr algn="ctr"/>
            <a:r>
              <a:rPr lang="en-US" sz="9000" b="1" dirty="0">
                <a:solidFill>
                  <a:schemeClr val="accent4"/>
                </a:solidFill>
              </a:rPr>
              <a:t>you</a:t>
            </a:r>
            <a:endParaRPr lang="en-US" sz="9000" b="1" dirty="0"/>
          </a:p>
        </p:txBody>
      </p:sp>
      <p:sp>
        <p:nvSpPr>
          <p:cNvPr id="5" name="Subtitle 2">
            <a:extLst>
              <a:ext uri="{FF2B5EF4-FFF2-40B4-BE49-F238E27FC236}">
                <a16:creationId xmlns:a16="http://schemas.microsoft.com/office/drawing/2014/main" id="{0EA7421B-966F-0841-B972-8927EB107FD0}"/>
              </a:ext>
            </a:extLst>
          </p:cNvPr>
          <p:cNvSpPr txBox="1">
            <a:spLocks/>
          </p:cNvSpPr>
          <p:nvPr/>
        </p:nvSpPr>
        <p:spPr>
          <a:xfrm>
            <a:off x="7589040" y="1068953"/>
            <a:ext cx="4076187" cy="34419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latin typeface="+mj-lt"/>
                <a:hlinkClick r:id="rId2"/>
              </a:rPr>
              <a:t>nelson.roque@ucf.edu</a:t>
            </a:r>
            <a:r>
              <a:rPr lang="en-US" sz="2000" b="1" dirty="0">
                <a:latin typeface="+mj-lt"/>
              </a:rPr>
              <a:t> </a:t>
            </a:r>
          </a:p>
          <a:p>
            <a:pPr marL="0" indent="0">
              <a:lnSpc>
                <a:spcPct val="300000"/>
              </a:lnSpc>
              <a:buNone/>
            </a:pPr>
            <a:r>
              <a:rPr lang="en-US" sz="2000" b="1" dirty="0" err="1">
                <a:latin typeface="+mj-lt"/>
              </a:rPr>
              <a:t>nelsonroque.com</a:t>
            </a:r>
            <a:endParaRPr lang="en-US" sz="2000" b="1" dirty="0">
              <a:latin typeface="+mj-lt"/>
            </a:endParaRPr>
          </a:p>
          <a:p>
            <a:pPr marL="0" indent="0">
              <a:lnSpc>
                <a:spcPct val="300000"/>
              </a:lnSpc>
              <a:buNone/>
            </a:pPr>
            <a:r>
              <a:rPr lang="en-US" sz="2000" b="1" dirty="0"/>
              <a:t>https://github.com/nelsonroque</a:t>
            </a:r>
            <a:r>
              <a:rPr lang="en-US" sz="2000" b="1" dirty="0">
                <a:latin typeface="+mj-lt"/>
              </a:rPr>
              <a:t>  </a:t>
            </a:r>
            <a:endParaRPr lang="en-US" sz="2000" b="1" i="1" dirty="0">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8885" y="3474420"/>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8885" y="1429846"/>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48885" y="2429625"/>
            <a:ext cx="580144" cy="580144"/>
          </a:xfrm>
          <a:prstGeom prst="rect">
            <a:avLst/>
          </a:prstGeom>
        </p:spPr>
      </p:pic>
      <p:grpSp>
        <p:nvGrpSpPr>
          <p:cNvPr id="9" name="Group 8">
            <a:extLst>
              <a:ext uri="{FF2B5EF4-FFF2-40B4-BE49-F238E27FC236}">
                <a16:creationId xmlns:a16="http://schemas.microsoft.com/office/drawing/2014/main" id="{B3505FE2-D81E-9844-B971-EDF485960039}"/>
              </a:ext>
            </a:extLst>
          </p:cNvPr>
          <p:cNvGrpSpPr/>
          <p:nvPr/>
        </p:nvGrpSpPr>
        <p:grpSpPr>
          <a:xfrm>
            <a:off x="576780" y="5133088"/>
            <a:ext cx="11088447" cy="1224437"/>
            <a:chOff x="576780" y="4963269"/>
            <a:chExt cx="11088447" cy="1224437"/>
          </a:xfrm>
        </p:grpSpPr>
        <p:grpSp>
          <p:nvGrpSpPr>
            <p:cNvPr id="10" name="Group 9">
              <a:extLst>
                <a:ext uri="{FF2B5EF4-FFF2-40B4-BE49-F238E27FC236}">
                  <a16:creationId xmlns:a16="http://schemas.microsoft.com/office/drawing/2014/main" id="{DC78C315-3E34-8447-8818-2A1A014AF01A}"/>
                </a:ext>
              </a:extLst>
            </p:cNvPr>
            <p:cNvGrpSpPr/>
            <p:nvPr/>
          </p:nvGrpSpPr>
          <p:grpSpPr>
            <a:xfrm>
              <a:off x="576780" y="4963269"/>
              <a:ext cx="9852351" cy="1224437"/>
              <a:chOff x="667573" y="5367532"/>
              <a:chExt cx="9852351" cy="1224437"/>
            </a:xfrm>
          </p:grpSpPr>
          <p:pic>
            <p:nvPicPr>
              <p:cNvPr id="12" name="Picture 11" descr="A picture containing light, food, drawing&#10;&#10;Description automatically generated">
                <a:extLst>
                  <a:ext uri="{FF2B5EF4-FFF2-40B4-BE49-F238E27FC236}">
                    <a16:creationId xmlns:a16="http://schemas.microsoft.com/office/drawing/2014/main" id="{E5A8B349-2563-AF4D-BB4F-8D535E38BF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2058" y="5599570"/>
                <a:ext cx="760360" cy="760360"/>
              </a:xfrm>
              <a:prstGeom prst="rect">
                <a:avLst/>
              </a:prstGeom>
            </p:spPr>
          </p:pic>
          <p:cxnSp>
            <p:nvCxnSpPr>
              <p:cNvPr id="13" name="Straight Connector 12">
                <a:extLst>
                  <a:ext uri="{FF2B5EF4-FFF2-40B4-BE49-F238E27FC236}">
                    <a16:creationId xmlns:a16="http://schemas.microsoft.com/office/drawing/2014/main" id="{7A7132FF-6C68-5A4A-8464-3E324055E84B}"/>
                  </a:ext>
                </a:extLst>
              </p:cNvPr>
              <p:cNvCxnSpPr>
                <a:cxnSpLocks/>
                <a:endCxn id="15" idx="1"/>
              </p:cNvCxnSpPr>
              <p:nvPr/>
            </p:nvCxnSpPr>
            <p:spPr>
              <a:xfrm flipV="1">
                <a:off x="1475017" y="5979750"/>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B4FFF4E-73EF-D84D-BBC4-06E59452D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743" y="5391502"/>
                <a:ext cx="1176496" cy="1176496"/>
              </a:xfrm>
              <a:prstGeom prst="rect">
                <a:avLst/>
              </a:prstGeom>
            </p:spPr>
          </p:pic>
          <p:pic>
            <p:nvPicPr>
              <p:cNvPr id="15" name="Picture 14" descr="A close up of a sign&#10;&#10;Description automatically generated">
                <a:extLst>
                  <a:ext uri="{FF2B5EF4-FFF2-40B4-BE49-F238E27FC236}">
                    <a16:creationId xmlns:a16="http://schemas.microsoft.com/office/drawing/2014/main" id="{F4ED2638-0ABB-E442-97A2-5382F851AA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2014" y="5458231"/>
                <a:ext cx="1043038" cy="1043038"/>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E92A64A-221F-4747-81E8-4C4EA2D07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573" y="5581875"/>
                <a:ext cx="795750" cy="795750"/>
              </a:xfrm>
              <a:prstGeom prst="rect">
                <a:avLst/>
              </a:prstGeom>
            </p:spPr>
          </p:pic>
          <p:grpSp>
            <p:nvGrpSpPr>
              <p:cNvPr id="17" name="Group 16">
                <a:extLst>
                  <a:ext uri="{FF2B5EF4-FFF2-40B4-BE49-F238E27FC236}">
                    <a16:creationId xmlns:a16="http://schemas.microsoft.com/office/drawing/2014/main" id="{39896FC6-9C32-A14D-A16B-FC21B65BAE72}"/>
                  </a:ext>
                </a:extLst>
              </p:cNvPr>
              <p:cNvGrpSpPr/>
              <p:nvPr/>
            </p:nvGrpSpPr>
            <p:grpSpPr>
              <a:xfrm>
                <a:off x="6618930" y="5367532"/>
                <a:ext cx="1224437" cy="1224437"/>
                <a:chOff x="672916" y="852139"/>
                <a:chExt cx="2486221" cy="2486221"/>
              </a:xfrm>
            </p:grpSpPr>
            <p:pic>
              <p:nvPicPr>
                <p:cNvPr id="22" name="Picture 21">
                  <a:extLst>
                    <a:ext uri="{FF2B5EF4-FFF2-40B4-BE49-F238E27FC236}">
                      <a16:creationId xmlns:a16="http://schemas.microsoft.com/office/drawing/2014/main" id="{903CCFEA-6984-F84A-BAC6-342EBCAA2B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2916" y="852139"/>
                  <a:ext cx="2486221" cy="2486221"/>
                </a:xfrm>
                <a:prstGeom prst="rect">
                  <a:avLst/>
                </a:prstGeom>
              </p:spPr>
            </p:pic>
            <p:sp>
              <p:nvSpPr>
                <p:cNvPr id="23" name="Freeform 22">
                  <a:extLst>
                    <a:ext uri="{FF2B5EF4-FFF2-40B4-BE49-F238E27FC236}">
                      <a16:creationId xmlns:a16="http://schemas.microsoft.com/office/drawing/2014/main" id="{F932C2C7-8DDC-8448-A481-190D62C40F81}"/>
                    </a:ext>
                  </a:extLst>
                </p:cNvPr>
                <p:cNvSpPr/>
                <p:nvPr/>
              </p:nvSpPr>
              <p:spPr>
                <a:xfrm>
                  <a:off x="1238662" y="1046747"/>
                  <a:ext cx="1660949" cy="1094874"/>
                </a:xfrm>
                <a:custGeom>
                  <a:avLst/>
                  <a:gdLst>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624854 w 1660949"/>
                    <a:gd name="connsiteY26" fmla="*/ 300790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1246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60014 w 1660949"/>
                    <a:gd name="connsiteY13" fmla="*/ 995036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0949" h="1094874">
                      <a:moveTo>
                        <a:pt x="112461" y="252664"/>
                      </a:moveTo>
                      <a:cubicBezTo>
                        <a:pt x="100768" y="267138"/>
                        <a:pt x="75767" y="284667"/>
                        <a:pt x="62782" y="303410"/>
                      </a:cubicBezTo>
                      <a:cubicBezTo>
                        <a:pt x="49797" y="322153"/>
                        <a:pt x="38898" y="349514"/>
                        <a:pt x="34549" y="365119"/>
                      </a:cubicBezTo>
                      <a:cubicBezTo>
                        <a:pt x="30200" y="380724"/>
                        <a:pt x="44706" y="389021"/>
                        <a:pt x="36685" y="397042"/>
                      </a:cubicBezTo>
                      <a:lnTo>
                        <a:pt x="12622" y="469232"/>
                      </a:lnTo>
                      <a:lnTo>
                        <a:pt x="591" y="505327"/>
                      </a:lnTo>
                      <a:cubicBezTo>
                        <a:pt x="4601" y="573506"/>
                        <a:pt x="-8975" y="645072"/>
                        <a:pt x="12622" y="709864"/>
                      </a:cubicBezTo>
                      <a:cubicBezTo>
                        <a:pt x="21767" y="737300"/>
                        <a:pt x="84812" y="757990"/>
                        <a:pt x="84812" y="757990"/>
                      </a:cubicBezTo>
                      <a:cubicBezTo>
                        <a:pt x="88822" y="770022"/>
                        <a:pt x="90132" y="779514"/>
                        <a:pt x="96843" y="794085"/>
                      </a:cubicBezTo>
                      <a:cubicBezTo>
                        <a:pt x="103554" y="808656"/>
                        <a:pt x="106594" y="833902"/>
                        <a:pt x="125078" y="845416"/>
                      </a:cubicBezTo>
                      <a:cubicBezTo>
                        <a:pt x="143562" y="856931"/>
                        <a:pt x="113258" y="867378"/>
                        <a:pt x="207747" y="863172"/>
                      </a:cubicBezTo>
                      <a:cubicBezTo>
                        <a:pt x="302236" y="858966"/>
                        <a:pt x="530589" y="834511"/>
                        <a:pt x="692010" y="820181"/>
                      </a:cubicBezTo>
                      <a:cubicBezTo>
                        <a:pt x="794257" y="854265"/>
                        <a:pt x="786103" y="861194"/>
                        <a:pt x="830770" y="890337"/>
                      </a:cubicBezTo>
                      <a:cubicBezTo>
                        <a:pt x="875437" y="919480"/>
                        <a:pt x="849648" y="884670"/>
                        <a:pt x="960014" y="995036"/>
                      </a:cubicBezTo>
                      <a:cubicBezTo>
                        <a:pt x="1005077" y="1040099"/>
                        <a:pt x="959007" y="981209"/>
                        <a:pt x="1011243" y="998621"/>
                      </a:cubicBezTo>
                      <a:cubicBezTo>
                        <a:pt x="1027285" y="1014663"/>
                        <a:pt x="1037847" y="1039574"/>
                        <a:pt x="1059370" y="1046748"/>
                      </a:cubicBezTo>
                      <a:lnTo>
                        <a:pt x="1131559" y="1070811"/>
                      </a:lnTo>
                      <a:cubicBezTo>
                        <a:pt x="1143591" y="1074821"/>
                        <a:pt x="1155099" y="1081048"/>
                        <a:pt x="1167654" y="1082842"/>
                      </a:cubicBezTo>
                      <a:lnTo>
                        <a:pt x="1251875" y="1094874"/>
                      </a:lnTo>
                      <a:cubicBezTo>
                        <a:pt x="1332085" y="1090863"/>
                        <a:pt x="1413641" y="1098008"/>
                        <a:pt x="1492506" y="1082842"/>
                      </a:cubicBezTo>
                      <a:cubicBezTo>
                        <a:pt x="1520906" y="1077380"/>
                        <a:pt x="1564696" y="1034716"/>
                        <a:pt x="1564696" y="1034716"/>
                      </a:cubicBezTo>
                      <a:lnTo>
                        <a:pt x="1600791" y="926432"/>
                      </a:lnTo>
                      <a:cubicBezTo>
                        <a:pt x="1604801" y="914400"/>
                        <a:pt x="1607150" y="901681"/>
                        <a:pt x="1612822" y="890337"/>
                      </a:cubicBezTo>
                      <a:cubicBezTo>
                        <a:pt x="1620843" y="874295"/>
                        <a:pt x="1629820" y="858696"/>
                        <a:pt x="1636885" y="842211"/>
                      </a:cubicBezTo>
                      <a:cubicBezTo>
                        <a:pt x="1647242" y="818045"/>
                        <a:pt x="1654843" y="782413"/>
                        <a:pt x="1660949" y="757990"/>
                      </a:cubicBezTo>
                      <a:cubicBezTo>
                        <a:pt x="1656938" y="629653"/>
                        <a:pt x="1615632" y="523851"/>
                        <a:pt x="1596516" y="459441"/>
                      </a:cubicBezTo>
                      <a:cubicBezTo>
                        <a:pt x="1577400" y="395031"/>
                        <a:pt x="1559772" y="399800"/>
                        <a:pt x="1546252" y="371531"/>
                      </a:cubicBezTo>
                      <a:cubicBezTo>
                        <a:pt x="1532732" y="343262"/>
                        <a:pt x="1501228" y="321428"/>
                        <a:pt x="1515397" y="289827"/>
                      </a:cubicBezTo>
                      <a:cubicBezTo>
                        <a:pt x="1470936" y="223135"/>
                        <a:pt x="1458956" y="245952"/>
                        <a:pt x="1442139" y="228600"/>
                      </a:cubicBezTo>
                      <a:cubicBezTo>
                        <a:pt x="1425322" y="211248"/>
                        <a:pt x="1425115" y="195562"/>
                        <a:pt x="1414491" y="185714"/>
                      </a:cubicBezTo>
                      <a:cubicBezTo>
                        <a:pt x="1403867" y="175866"/>
                        <a:pt x="1389457" y="178406"/>
                        <a:pt x="1378396" y="169512"/>
                      </a:cubicBezTo>
                      <a:cubicBezTo>
                        <a:pt x="1367335" y="160618"/>
                        <a:pt x="1367209" y="146563"/>
                        <a:pt x="1348127" y="132348"/>
                      </a:cubicBezTo>
                      <a:cubicBezTo>
                        <a:pt x="1329045" y="118133"/>
                        <a:pt x="1416542" y="175803"/>
                        <a:pt x="1263906" y="84221"/>
                      </a:cubicBezTo>
                      <a:cubicBezTo>
                        <a:pt x="1144584" y="12627"/>
                        <a:pt x="1238856" y="51282"/>
                        <a:pt x="1143591" y="24064"/>
                      </a:cubicBezTo>
                      <a:cubicBezTo>
                        <a:pt x="1131396" y="20580"/>
                        <a:pt x="1120168" y="12539"/>
                        <a:pt x="1107496" y="12032"/>
                      </a:cubicBezTo>
                      <a:cubicBezTo>
                        <a:pt x="919109" y="4496"/>
                        <a:pt x="730507" y="4011"/>
                        <a:pt x="542012" y="0"/>
                      </a:cubicBezTo>
                      <a:cubicBezTo>
                        <a:pt x="509928" y="4011"/>
                        <a:pt x="476954" y="3524"/>
                        <a:pt x="445759" y="12032"/>
                      </a:cubicBezTo>
                      <a:cubicBezTo>
                        <a:pt x="431808" y="15837"/>
                        <a:pt x="422598" y="29628"/>
                        <a:pt x="409664" y="36095"/>
                      </a:cubicBezTo>
                      <a:cubicBezTo>
                        <a:pt x="398321" y="41767"/>
                        <a:pt x="385601" y="44116"/>
                        <a:pt x="373570" y="48127"/>
                      </a:cubicBezTo>
                      <a:cubicBezTo>
                        <a:pt x="341430" y="80265"/>
                        <a:pt x="352368" y="74401"/>
                        <a:pt x="301380" y="96253"/>
                      </a:cubicBezTo>
                      <a:cubicBezTo>
                        <a:pt x="289723" y="101249"/>
                        <a:pt x="276372" y="102126"/>
                        <a:pt x="265285" y="108285"/>
                      </a:cubicBezTo>
                      <a:cubicBezTo>
                        <a:pt x="240004" y="122330"/>
                        <a:pt x="193096" y="156411"/>
                        <a:pt x="193096" y="156411"/>
                      </a:cubicBezTo>
                      <a:cubicBezTo>
                        <a:pt x="185075" y="168443"/>
                        <a:pt x="179258" y="182281"/>
                        <a:pt x="169033" y="192506"/>
                      </a:cubicBezTo>
                      <a:cubicBezTo>
                        <a:pt x="158808" y="202731"/>
                        <a:pt x="141971" y="205278"/>
                        <a:pt x="132938" y="216569"/>
                      </a:cubicBezTo>
                      <a:cubicBezTo>
                        <a:pt x="101018" y="256469"/>
                        <a:pt x="124154" y="238191"/>
                        <a:pt x="112461" y="252664"/>
                      </a:cubicBezTo>
                      <a:close/>
                    </a:path>
                  </a:pathLst>
                </a:custGeom>
                <a:solidFill>
                  <a:srgbClr val="B381D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9D64E1E-87D3-574D-8EF7-3AE6BF279E5F}"/>
                  </a:ext>
                </a:extLst>
              </p:cNvPr>
              <p:cNvCxnSpPr>
                <a:cxnSpLocks/>
              </p:cNvCxnSpPr>
              <p:nvPr/>
            </p:nvCxnSpPr>
            <p:spPr>
              <a:xfrm flipV="1">
                <a:off x="3520584" y="6002589"/>
                <a:ext cx="1128418"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35138-DC4D-9447-AC63-5DCB3C5D0177}"/>
                  </a:ext>
                </a:extLst>
              </p:cNvPr>
              <p:cNvCxnSpPr>
                <a:cxnSpLocks/>
              </p:cNvCxnSpPr>
              <p:nvPr/>
            </p:nvCxnSpPr>
            <p:spPr>
              <a:xfrm flipV="1">
                <a:off x="5509456" y="6002588"/>
                <a:ext cx="986862" cy="4"/>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2A1344-FD8A-9A43-99DB-51C21339158A}"/>
                  </a:ext>
                </a:extLst>
              </p:cNvPr>
              <p:cNvCxnSpPr>
                <a:cxnSpLocks/>
              </p:cNvCxnSpPr>
              <p:nvPr/>
            </p:nvCxnSpPr>
            <p:spPr>
              <a:xfrm flipV="1">
                <a:off x="7819077" y="6002588"/>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03E60-BD64-5842-93A8-C3B1CD89B5C7}"/>
                  </a:ext>
                </a:extLst>
              </p:cNvPr>
              <p:cNvCxnSpPr>
                <a:cxnSpLocks/>
              </p:cNvCxnSpPr>
              <p:nvPr/>
            </p:nvCxnSpPr>
            <p:spPr>
              <a:xfrm flipV="1">
                <a:off x="9705030" y="5979750"/>
                <a:ext cx="814894"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33B9E6E-E8B3-9F4D-ABA2-D296977E47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0485532" y="4963269"/>
              <a:ext cx="1179695" cy="1179695"/>
            </a:xfrm>
            <a:prstGeom prst="rect">
              <a:avLst/>
            </a:prstGeom>
          </p:spPr>
        </p:pic>
      </p:grpSp>
    </p:spTree>
    <p:extLst>
      <p:ext uri="{BB962C8B-B14F-4D97-AF65-F5344CB8AC3E}">
        <p14:creationId xmlns:p14="http://schemas.microsoft.com/office/powerpoint/2010/main" val="1731651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C26F34-D3C1-2161-3D03-B0FEE5D15623}"/>
              </a:ext>
            </a:extLst>
          </p:cNvPr>
          <p:cNvSpPr txBox="1"/>
          <p:nvPr/>
        </p:nvSpPr>
        <p:spPr>
          <a:xfrm>
            <a:off x="188686" y="1690062"/>
            <a:ext cx="11814628" cy="3477875"/>
          </a:xfrm>
          <a:prstGeom prst="rect">
            <a:avLst/>
          </a:prstGeom>
          <a:noFill/>
        </p:spPr>
        <p:txBody>
          <a:bodyPr wrap="square">
            <a:spAutoFit/>
          </a:bodyPr>
          <a:lstStyle/>
          <a:p>
            <a:pPr algn="ctr"/>
            <a:r>
              <a:rPr lang="en-US" sz="4400" dirty="0"/>
              <a:t>In a 2016 survey published in </a:t>
            </a:r>
            <a:r>
              <a:rPr lang="en-US" sz="4400" i="1" dirty="0"/>
              <a:t>Nature</a:t>
            </a:r>
            <a:r>
              <a:rPr lang="en-US" sz="4400" dirty="0"/>
              <a:t>, </a:t>
            </a:r>
            <a:r>
              <a:rPr lang="en-US" sz="4400" b="1" dirty="0"/>
              <a:t>over 70% </a:t>
            </a:r>
            <a:r>
              <a:rPr lang="en-US" sz="4400" dirty="0"/>
              <a:t>of 1576 researchers </a:t>
            </a:r>
          </a:p>
          <a:p>
            <a:pPr algn="ctr"/>
            <a:r>
              <a:rPr lang="en-US" sz="4400" dirty="0"/>
              <a:t>who attempted to replicate </a:t>
            </a:r>
          </a:p>
          <a:p>
            <a:pPr algn="ctr"/>
            <a:r>
              <a:rPr lang="en-US" sz="4400" dirty="0"/>
              <a:t>another scientist's experiment </a:t>
            </a:r>
          </a:p>
          <a:p>
            <a:pPr algn="ctr"/>
            <a:r>
              <a:rPr lang="en-US" sz="4400" b="1" dirty="0"/>
              <a:t>were unsuccessful.</a:t>
            </a:r>
          </a:p>
        </p:txBody>
      </p:sp>
    </p:spTree>
    <p:extLst>
      <p:ext uri="{BB962C8B-B14F-4D97-AF65-F5344CB8AC3E}">
        <p14:creationId xmlns:p14="http://schemas.microsoft.com/office/powerpoint/2010/main" val="212523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E43E-098E-BD31-5624-37E42A212B7B}"/>
              </a:ext>
            </a:extLst>
          </p:cNvPr>
          <p:cNvSpPr>
            <a:spLocks noGrp="1"/>
          </p:cNvSpPr>
          <p:nvPr>
            <p:ph type="title"/>
          </p:nvPr>
        </p:nvSpPr>
        <p:spPr/>
        <p:txBody>
          <a:bodyPr/>
          <a:lstStyle/>
          <a:p>
            <a:r>
              <a:rPr lang="en-US" dirty="0"/>
              <a:t>How Can We Support Reproducible Science?</a:t>
            </a:r>
          </a:p>
        </p:txBody>
      </p:sp>
      <p:sp>
        <p:nvSpPr>
          <p:cNvPr id="3" name="Content Placeholder 2">
            <a:extLst>
              <a:ext uri="{FF2B5EF4-FFF2-40B4-BE49-F238E27FC236}">
                <a16:creationId xmlns:a16="http://schemas.microsoft.com/office/drawing/2014/main" id="{5F526E30-C07C-0799-0844-E482A7B11028}"/>
              </a:ext>
            </a:extLst>
          </p:cNvPr>
          <p:cNvSpPr>
            <a:spLocks noGrp="1"/>
          </p:cNvSpPr>
          <p:nvPr>
            <p:ph idx="1"/>
          </p:nvPr>
        </p:nvSpPr>
        <p:spPr/>
        <p:txBody>
          <a:bodyPr>
            <a:normAutofit fontScale="85000" lnSpcReduction="10000"/>
          </a:bodyPr>
          <a:lstStyle/>
          <a:p>
            <a:pPr>
              <a:lnSpc>
                <a:spcPct val="110000"/>
              </a:lnSpc>
            </a:pPr>
            <a:r>
              <a:rPr lang="en-US" dirty="0"/>
              <a:t>Making entire scientific process transparent (as allowable;  often required by law, grants).</a:t>
            </a:r>
          </a:p>
          <a:p>
            <a:pPr>
              <a:lnSpc>
                <a:spcPct val="110000"/>
              </a:lnSpc>
            </a:pPr>
            <a:r>
              <a:rPr lang="en-US" dirty="0"/>
              <a:t>Sharing experiment, raw data, and analysis code</a:t>
            </a:r>
          </a:p>
          <a:p>
            <a:pPr>
              <a:lnSpc>
                <a:spcPct val="110000"/>
              </a:lnSpc>
            </a:pPr>
            <a:r>
              <a:rPr lang="en-US" dirty="0"/>
              <a:t>Detailed methods sections</a:t>
            </a:r>
          </a:p>
          <a:p>
            <a:pPr>
              <a:lnSpc>
                <a:spcPct val="110000"/>
              </a:lnSpc>
            </a:pPr>
            <a:r>
              <a:rPr lang="en-US" dirty="0"/>
              <a:t>Sharing stimulus sets</a:t>
            </a:r>
          </a:p>
          <a:p>
            <a:pPr>
              <a:lnSpc>
                <a:spcPct val="110000"/>
              </a:lnSpc>
            </a:pPr>
            <a:r>
              <a:rPr lang="en-US" dirty="0"/>
              <a:t>Being able to walk through a data analysis start (load raw data) to finish (manuscript analyses) in code</a:t>
            </a:r>
          </a:p>
          <a:p>
            <a:pPr>
              <a:lnSpc>
                <a:spcPct val="110000"/>
              </a:lnSpc>
            </a:pPr>
            <a:r>
              <a:rPr lang="en-US" dirty="0"/>
              <a:t>Following FAIR Principles</a:t>
            </a:r>
          </a:p>
          <a:p>
            <a:pPr>
              <a:lnSpc>
                <a:spcPct val="110000"/>
              </a:lnSpc>
            </a:pPr>
            <a:r>
              <a:rPr lang="en-US" dirty="0"/>
              <a:t>Pre-registering hypotheses and analysis plans (e.g., on OSF)</a:t>
            </a:r>
          </a:p>
        </p:txBody>
      </p:sp>
    </p:spTree>
    <p:extLst>
      <p:ext uri="{BB962C8B-B14F-4D97-AF65-F5344CB8AC3E}">
        <p14:creationId xmlns:p14="http://schemas.microsoft.com/office/powerpoint/2010/main" val="2878617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D0FC-A9AD-0FBB-890B-7CE8A567B28D}"/>
              </a:ext>
            </a:extLst>
          </p:cNvPr>
          <p:cNvSpPr>
            <a:spLocks noGrp="1"/>
          </p:cNvSpPr>
          <p:nvPr>
            <p:ph type="title"/>
          </p:nvPr>
        </p:nvSpPr>
        <p:spPr/>
        <p:txBody>
          <a:bodyPr/>
          <a:lstStyle/>
          <a:p>
            <a:r>
              <a:rPr lang="en-US" dirty="0"/>
              <a:t>Benefits of Reproducible Research</a:t>
            </a:r>
          </a:p>
        </p:txBody>
      </p:sp>
      <p:sp>
        <p:nvSpPr>
          <p:cNvPr id="3" name="Content Placeholder 2">
            <a:extLst>
              <a:ext uri="{FF2B5EF4-FFF2-40B4-BE49-F238E27FC236}">
                <a16:creationId xmlns:a16="http://schemas.microsoft.com/office/drawing/2014/main" id="{0FC68C35-99BD-C1D8-F6FE-957C7A8861AF}"/>
              </a:ext>
            </a:extLst>
          </p:cNvPr>
          <p:cNvSpPr>
            <a:spLocks noGrp="1"/>
          </p:cNvSpPr>
          <p:nvPr>
            <p:ph idx="1"/>
          </p:nvPr>
        </p:nvSpPr>
        <p:spPr>
          <a:xfrm>
            <a:off x="838200" y="1825625"/>
            <a:ext cx="10515600" cy="3943469"/>
          </a:xfrm>
        </p:spPr>
        <p:txBody>
          <a:bodyPr>
            <a:normAutofit fontScale="92500" lnSpcReduction="20000"/>
          </a:bodyPr>
          <a:lstStyle/>
          <a:p>
            <a:r>
              <a:rPr lang="en-US" dirty="0"/>
              <a:t>Increased likelihood that the research will be correct</a:t>
            </a:r>
          </a:p>
          <a:p>
            <a:endParaRPr lang="en-US" dirty="0"/>
          </a:p>
          <a:p>
            <a:r>
              <a:rPr lang="en-US" dirty="0"/>
              <a:t>Reproducibility makes it easier to check the research</a:t>
            </a:r>
          </a:p>
          <a:p>
            <a:endParaRPr lang="en-US" dirty="0"/>
          </a:p>
          <a:p>
            <a:r>
              <a:rPr lang="en-US" dirty="0"/>
              <a:t>It is easier to reproduce the research independently</a:t>
            </a:r>
          </a:p>
          <a:p>
            <a:endParaRPr lang="en-US" dirty="0"/>
          </a:p>
          <a:p>
            <a:r>
              <a:rPr lang="en-US" dirty="0"/>
              <a:t>Easier to extend the research</a:t>
            </a:r>
          </a:p>
          <a:p>
            <a:endParaRPr lang="en-US" dirty="0"/>
          </a:p>
          <a:p>
            <a:r>
              <a:rPr lang="en-US" dirty="0"/>
              <a:t>Reusable code and instruction resulting in increased efficiencies</a:t>
            </a:r>
          </a:p>
        </p:txBody>
      </p:sp>
      <p:sp>
        <p:nvSpPr>
          <p:cNvPr id="5" name="TextBox 4">
            <a:extLst>
              <a:ext uri="{FF2B5EF4-FFF2-40B4-BE49-F238E27FC236}">
                <a16:creationId xmlns:a16="http://schemas.microsoft.com/office/drawing/2014/main" id="{D485B5F3-0930-446D-EFAB-23AA13DEBD51}"/>
              </a:ext>
            </a:extLst>
          </p:cNvPr>
          <p:cNvSpPr txBox="1"/>
          <p:nvPr/>
        </p:nvSpPr>
        <p:spPr>
          <a:xfrm>
            <a:off x="838200" y="6015837"/>
            <a:ext cx="9220200" cy="369332"/>
          </a:xfrm>
          <a:prstGeom prst="rect">
            <a:avLst/>
          </a:prstGeom>
          <a:noFill/>
        </p:spPr>
        <p:txBody>
          <a:bodyPr wrap="square">
            <a:spAutoFit/>
          </a:bodyPr>
          <a:lstStyle/>
          <a:p>
            <a:r>
              <a:rPr lang="en-US" dirty="0">
                <a:hlinkClick r:id="rId2"/>
              </a:rPr>
              <a:t>https://www.displayr.com/what-is-reproducible-research</a:t>
            </a:r>
            <a:r>
              <a:rPr lang="en-US" dirty="0"/>
              <a:t> </a:t>
            </a:r>
          </a:p>
        </p:txBody>
      </p:sp>
    </p:spTree>
    <p:extLst>
      <p:ext uri="{BB962C8B-B14F-4D97-AF65-F5344CB8AC3E}">
        <p14:creationId xmlns:p14="http://schemas.microsoft.com/office/powerpoint/2010/main" val="386726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05A30-CFBF-10CE-2625-0D2112D7CBC5}"/>
              </a:ext>
            </a:extLst>
          </p:cNvPr>
          <p:cNvSpPr>
            <a:spLocks noGrp="1"/>
          </p:cNvSpPr>
          <p:nvPr>
            <p:ph type="title"/>
          </p:nvPr>
        </p:nvSpPr>
        <p:spPr/>
        <p:txBody>
          <a:bodyPr/>
          <a:lstStyle/>
          <a:p>
            <a:r>
              <a:rPr lang="en-US" dirty="0"/>
              <a:t>How Can Using Qualtrics Support </a:t>
            </a:r>
            <a:br>
              <a:rPr lang="en-US" dirty="0"/>
            </a:br>
            <a:r>
              <a:rPr lang="en-US" dirty="0"/>
              <a:t>Reproducible Science?</a:t>
            </a:r>
          </a:p>
        </p:txBody>
      </p:sp>
      <p:sp>
        <p:nvSpPr>
          <p:cNvPr id="7" name="Content Placeholder 6">
            <a:extLst>
              <a:ext uri="{FF2B5EF4-FFF2-40B4-BE49-F238E27FC236}">
                <a16:creationId xmlns:a16="http://schemas.microsoft.com/office/drawing/2014/main" id="{ACFD4C73-2BB6-9864-FF2C-46A52DF3D87F}"/>
              </a:ext>
            </a:extLst>
          </p:cNvPr>
          <p:cNvSpPr>
            <a:spLocks noGrp="1"/>
          </p:cNvSpPr>
          <p:nvPr>
            <p:ph idx="1"/>
          </p:nvPr>
        </p:nvSpPr>
        <p:spPr>
          <a:xfrm>
            <a:off x="838200" y="2070099"/>
            <a:ext cx="10515600" cy="4106863"/>
          </a:xfrm>
        </p:spPr>
        <p:txBody>
          <a:bodyPr>
            <a:normAutofit fontScale="85000" lnSpcReduction="10000"/>
          </a:bodyPr>
          <a:lstStyle/>
          <a:p>
            <a:r>
              <a:rPr lang="en-US" sz="4000" dirty="0"/>
              <a:t>Exporting survey items via export to Word Document and export to Qualtrics Import Format (supporting interoperability)</a:t>
            </a:r>
          </a:p>
          <a:p>
            <a:endParaRPr lang="en-US" sz="4000" dirty="0"/>
          </a:p>
          <a:p>
            <a:r>
              <a:rPr lang="en-US" sz="4000" dirty="0"/>
              <a:t>Sharing workflows that automate scheduled protocols and related notification language</a:t>
            </a:r>
          </a:p>
          <a:p>
            <a:endParaRPr lang="en-US" sz="4000" dirty="0"/>
          </a:p>
          <a:p>
            <a:r>
              <a:rPr lang="en-US" sz="4000" dirty="0"/>
              <a:t>Sharing Qualtrics libraries of items</a:t>
            </a:r>
          </a:p>
        </p:txBody>
      </p:sp>
    </p:spTree>
    <p:extLst>
      <p:ext uri="{BB962C8B-B14F-4D97-AF65-F5344CB8AC3E}">
        <p14:creationId xmlns:p14="http://schemas.microsoft.com/office/powerpoint/2010/main" val="610610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Lessons Learned Working </a:t>
            </a:r>
          </a:p>
          <a:p>
            <a:pPr algn="ctr"/>
            <a:r>
              <a:rPr lang="en-US" sz="4800" b="1" dirty="0">
                <a:solidFill>
                  <a:schemeClr val="tx1"/>
                </a:solidFill>
              </a:rPr>
              <a:t>with Qualtrics Data</a:t>
            </a:r>
          </a:p>
        </p:txBody>
      </p:sp>
    </p:spTree>
    <p:extLst>
      <p:ext uri="{BB962C8B-B14F-4D97-AF65-F5344CB8AC3E}">
        <p14:creationId xmlns:p14="http://schemas.microsoft.com/office/powerpoint/2010/main" val="1059399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TotalTime>
  <Words>2168</Words>
  <Application>Microsoft Macintosh PowerPoint</Application>
  <PresentationFormat>Widescreen</PresentationFormat>
  <Paragraphs>246</Paragraphs>
  <Slides>49</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Consolas</vt:lpstr>
      <vt:lpstr>inherit</vt:lpstr>
      <vt:lpstr>Söhne</vt:lpstr>
      <vt:lpstr>Twentieth Century</vt:lpstr>
      <vt:lpstr>Verdana</vt:lpstr>
      <vt:lpstr>Office Theme</vt:lpstr>
      <vt:lpstr>Qualtrics for Research Data Collection</vt:lpstr>
      <vt:lpstr>About this Workshop</vt:lpstr>
      <vt:lpstr>Workshop Learning Objectives</vt:lpstr>
      <vt:lpstr>PowerPoint Presentation</vt:lpstr>
      <vt:lpstr>PowerPoint Presentation</vt:lpstr>
      <vt:lpstr>How Can We Support Reproducible Science?</vt:lpstr>
      <vt:lpstr>Benefits of Reproducible Research</vt:lpstr>
      <vt:lpstr>How Can Using Qualtrics Support  Reproducible Science?</vt:lpstr>
      <vt:lpstr>PowerPoint Presentation</vt:lpstr>
      <vt:lpstr>Qualtrics Data: Your Future BFF</vt:lpstr>
      <vt:lpstr>Always Check Recoded Values</vt:lpstr>
      <vt:lpstr>Collect Timing Data</vt:lpstr>
      <vt:lpstr>Collect Timing Data</vt:lpstr>
      <vt:lpstr>Collect Timing Data</vt:lpstr>
      <vt:lpstr>Collect Timing Data</vt:lpstr>
      <vt:lpstr>Using the Qualtrics Library</vt:lpstr>
      <vt:lpstr>Building YOUR Qualtrics Library</vt:lpstr>
      <vt:lpstr>Attention Check Questions</vt:lpstr>
      <vt:lpstr>Instructional Manipulation Check (IMC)</vt:lpstr>
      <vt:lpstr>Nonsensical Questions</vt:lpstr>
      <vt:lpstr>Your survey CAN be  visually appealing and user-friendly.</vt:lpstr>
      <vt:lpstr>Security &amp; Data Integrity</vt:lpstr>
      <vt:lpstr>Exporting Surveys</vt:lpstr>
      <vt:lpstr>PSA – Anonymize your Qualtrics Surveys</vt:lpstr>
      <vt:lpstr>PowerPoint Presentation</vt:lpstr>
      <vt:lpstr>Branching, Randomization, &amp; More</vt:lpstr>
      <vt:lpstr>Why Branching?</vt:lpstr>
      <vt:lpstr>PowerPoint Presentation</vt:lpstr>
      <vt:lpstr>Embedded Data</vt:lpstr>
      <vt:lpstr>Embedded Data</vt:lpstr>
      <vt:lpstr>Embed a task from external source: iFrame</vt:lpstr>
      <vt:lpstr>Embed a task from external source</vt:lpstr>
      <vt:lpstr>Generate Test Responses</vt:lpstr>
      <vt:lpstr>Workflows</vt:lpstr>
      <vt:lpstr>Workflows</vt:lpstr>
      <vt:lpstr>Custom Javascript</vt:lpstr>
      <vt:lpstr>Collecting Data on Prolific</vt:lpstr>
      <vt:lpstr>Collecting Data on Prolific</vt:lpstr>
      <vt:lpstr>Collecting Data on Prolific</vt:lpstr>
      <vt:lpstr>Collecting Data on Prolific</vt:lpstr>
      <vt:lpstr>PowerPoint Presentation</vt:lpstr>
      <vt:lpstr>Typical Data Science Workflow</vt:lpstr>
      <vt:lpstr>What is tidy data?</vt:lpstr>
      <vt:lpstr>Working with Qualtrics Data in R</vt:lpstr>
      <vt:lpstr>Working with Qualtrics Data in R</vt:lpstr>
      <vt:lpstr>Software Required for Workshop</vt:lpstr>
      <vt:lpstr>Let’s jump into R</vt:lpstr>
      <vt:lpstr>Commitment to Reproducible Science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Nelson Roque</cp:lastModifiedBy>
  <cp:revision>80</cp:revision>
  <dcterms:created xsi:type="dcterms:W3CDTF">2021-09-10T14:52:26Z</dcterms:created>
  <dcterms:modified xsi:type="dcterms:W3CDTF">2023-03-03T19:59:44Z</dcterms:modified>
</cp:coreProperties>
</file>